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4"/>
  </p:notesMasterIdLst>
  <p:sldIdLst>
    <p:sldId id="256" r:id="rId2"/>
    <p:sldId id="268" r:id="rId3"/>
    <p:sldId id="257" r:id="rId4"/>
    <p:sldId id="258" r:id="rId5"/>
    <p:sldId id="259" r:id="rId6"/>
    <p:sldId id="261" r:id="rId7"/>
    <p:sldId id="260" r:id="rId8"/>
    <p:sldId id="262" r:id="rId9"/>
    <p:sldId id="349" r:id="rId10"/>
    <p:sldId id="263" r:id="rId11"/>
    <p:sldId id="264" r:id="rId12"/>
    <p:sldId id="265" r:id="rId13"/>
    <p:sldId id="267" r:id="rId14"/>
    <p:sldId id="266"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286" r:id="rId29"/>
    <p:sldId id="287" r:id="rId30"/>
    <p:sldId id="288" r:id="rId31"/>
    <p:sldId id="289" r:id="rId32"/>
    <p:sldId id="290" r:id="rId33"/>
    <p:sldId id="293" r:id="rId34"/>
    <p:sldId id="294" r:id="rId35"/>
    <p:sldId id="295" r:id="rId36"/>
    <p:sldId id="303" r:id="rId37"/>
    <p:sldId id="304" r:id="rId38"/>
    <p:sldId id="305" r:id="rId39"/>
    <p:sldId id="306" r:id="rId40"/>
    <p:sldId id="310" r:id="rId41"/>
    <p:sldId id="347" r:id="rId42"/>
    <p:sldId id="307" r:id="rId43"/>
    <p:sldId id="351" r:id="rId44"/>
    <p:sldId id="350" r:id="rId45"/>
    <p:sldId id="308" r:id="rId46"/>
    <p:sldId id="309" r:id="rId47"/>
    <p:sldId id="311" r:id="rId48"/>
    <p:sldId id="312" r:id="rId49"/>
    <p:sldId id="313" r:id="rId50"/>
    <p:sldId id="346" r:id="rId51"/>
    <p:sldId id="343" r:id="rId52"/>
    <p:sldId id="344" r:id="rId53"/>
    <p:sldId id="345" r:id="rId54"/>
    <p:sldId id="315" r:id="rId55"/>
    <p:sldId id="334" r:id="rId56"/>
    <p:sldId id="316" r:id="rId57"/>
    <p:sldId id="335"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48" r:id="rId76"/>
    <p:sldId id="336" r:id="rId77"/>
    <p:sldId id="337" r:id="rId78"/>
    <p:sldId id="338" r:id="rId79"/>
    <p:sldId id="339" r:id="rId80"/>
    <p:sldId id="340" r:id="rId81"/>
    <p:sldId id="342" r:id="rId82"/>
    <p:sldId id="341" r:id="rId8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C3861-CC38-4968-81EC-832AC68203F9}" type="datetimeFigureOut">
              <a:rPr lang="es-ES" smtClean="0"/>
              <a:t>18/11/2015</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C0608-17C6-4219-998D-86D1740006B9}" type="slidenum">
              <a:rPr lang="es-ES" smtClean="0"/>
              <a:t>‹Nº›</a:t>
            </a:fld>
            <a:endParaRPr lang="es-ES"/>
          </a:p>
        </p:txBody>
      </p:sp>
    </p:spTree>
    <p:extLst>
      <p:ext uri="{BB962C8B-B14F-4D97-AF65-F5344CB8AC3E}">
        <p14:creationId xmlns:p14="http://schemas.microsoft.com/office/powerpoint/2010/main" val="120916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34C0608-17C6-4219-998D-86D1740006B9}" type="slidenum">
              <a:rPr lang="es-ES" smtClean="0"/>
              <a:t>57</a:t>
            </a:fld>
            <a:endParaRPr lang="es-ES"/>
          </a:p>
        </p:txBody>
      </p:sp>
    </p:spTree>
    <p:extLst>
      <p:ext uri="{BB962C8B-B14F-4D97-AF65-F5344CB8AC3E}">
        <p14:creationId xmlns:p14="http://schemas.microsoft.com/office/powerpoint/2010/main" val="251283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1A65163C-42F9-4541-98CD-1193B9212B99}" type="datetimeFigureOut">
              <a:rPr lang="es-MX" smtClean="0"/>
              <a:t>18/11/2015</a:t>
            </a:fld>
            <a:endParaRPr lang="es-MX"/>
          </a:p>
        </p:txBody>
      </p:sp>
      <p:sp>
        <p:nvSpPr>
          <p:cNvPr id="8" name="Slide Number Placeholder 7"/>
          <p:cNvSpPr>
            <a:spLocks noGrp="1"/>
          </p:cNvSpPr>
          <p:nvPr>
            <p:ph type="sldNum" sz="quarter" idx="11"/>
          </p:nvPr>
        </p:nvSpPr>
        <p:spPr/>
        <p:txBody>
          <a:bodyPr/>
          <a:lstStyle/>
          <a:p>
            <a:fld id="{35BA12EC-934E-49A5-951C-66CBD2053196}" type="slidenum">
              <a:rPr lang="es-MX" smtClean="0"/>
              <a:t>‹Nº›</a:t>
            </a:fld>
            <a:endParaRPr lang="es-MX"/>
          </a:p>
        </p:txBody>
      </p:sp>
      <p:sp>
        <p:nvSpPr>
          <p:cNvPr id="9" name="Footer Placeholder 8"/>
          <p:cNvSpPr>
            <a:spLocks noGrp="1"/>
          </p:cNvSpPr>
          <p:nvPr>
            <p:ph type="ftr" sz="quarter" idx="12"/>
          </p:nvPr>
        </p:nvSpPr>
        <p:spPr/>
        <p:txBody>
          <a:bodyPr/>
          <a:lstStyle/>
          <a:p>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A65163C-42F9-4541-98CD-1193B9212B99}" type="datetimeFigureOut">
              <a:rPr lang="es-MX" smtClean="0"/>
              <a:t>18/11/2015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5BA12EC-934E-49A5-951C-66CBD2053196}"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A65163C-42F9-4541-98CD-1193B9212B99}" type="datetimeFigureOut">
              <a:rPr lang="es-MX" smtClean="0"/>
              <a:t>18/11/2015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5BA12EC-934E-49A5-951C-66CBD2053196}"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1A65163C-42F9-4541-98CD-1193B9212B99}" type="datetimeFigureOut">
              <a:rPr lang="es-MX" smtClean="0"/>
              <a:t>18/11/2015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5BA12EC-934E-49A5-951C-66CBD2053196}"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A65163C-42F9-4541-98CD-1193B9212B99}" type="datetimeFigureOut">
              <a:rPr lang="es-MX" smtClean="0"/>
              <a:t>18/11/2015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5BA12EC-934E-49A5-951C-66CBD2053196}" type="slidenum">
              <a:rPr lang="es-MX" smtClean="0"/>
              <a:t>‹Nº›</a:t>
            </a:fld>
            <a:endParaRPr lang="es-MX"/>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1A65163C-42F9-4541-98CD-1193B9212B99}" type="datetimeFigureOut">
              <a:rPr lang="es-MX" smtClean="0"/>
              <a:t>18/11/2015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5BA12EC-934E-49A5-951C-66CBD2053196}" type="slidenum">
              <a:rPr lang="es-MX" smtClean="0"/>
              <a:t>‹Nº›</a:t>
            </a:fld>
            <a:endParaRPr lang="es-MX"/>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A65163C-42F9-4541-98CD-1193B9212B99}" type="datetimeFigureOut">
              <a:rPr lang="es-MX" smtClean="0"/>
              <a:t>18/11/2015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5BA12EC-934E-49A5-951C-66CBD2053196}" type="slidenum">
              <a:rPr lang="es-MX" smtClean="0"/>
              <a:t>‹Nº›</a:t>
            </a:fld>
            <a:endParaRPr lang="es-MX"/>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A65163C-42F9-4541-98CD-1193B9212B99}" type="datetimeFigureOut">
              <a:rPr lang="es-MX" smtClean="0"/>
              <a:t>18/11/2015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5BA12EC-934E-49A5-951C-66CBD2053196}"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65163C-42F9-4541-98CD-1193B9212B99}" type="datetimeFigureOut">
              <a:rPr lang="es-MX" smtClean="0"/>
              <a:t>18/11/2015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5BA12EC-934E-49A5-951C-66CBD2053196}"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A65163C-42F9-4541-98CD-1193B9212B99}" type="datetimeFigureOut">
              <a:rPr lang="es-MX" smtClean="0"/>
              <a:t>18/11/2015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5BA12EC-934E-49A5-951C-66CBD2053196}"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A65163C-42F9-4541-98CD-1193B9212B99}" type="datetimeFigureOut">
              <a:rPr lang="es-MX" smtClean="0"/>
              <a:t>18/11/2015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5BA12EC-934E-49A5-951C-66CBD2053196}"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A65163C-42F9-4541-98CD-1193B9212B99}" type="datetimeFigureOut">
              <a:rPr lang="es-MX" smtClean="0"/>
              <a:t>18/11/2015</a:t>
            </a:fld>
            <a:endParaRPr lang="es-MX"/>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MX"/>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5BA12EC-934E-49A5-951C-66CBD2053196}" type="slidenum">
              <a:rPr lang="es-MX" smtClean="0"/>
              <a:t>‹Nº›</a:t>
            </a:fld>
            <a:endParaRPr lang="es-MX"/>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7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sz="7200" dirty="0" smtClean="0"/>
              <a:t>Contaminaciones producto de la actividad minera</a:t>
            </a:r>
            <a:endParaRPr lang="es-MX" sz="7200" dirty="0"/>
          </a:p>
        </p:txBody>
      </p:sp>
      <p:sp>
        <p:nvSpPr>
          <p:cNvPr id="3" name="2 Subtítulo"/>
          <p:cNvSpPr>
            <a:spLocks noGrp="1"/>
          </p:cNvSpPr>
          <p:nvPr>
            <p:ph type="subTitle" idx="1"/>
          </p:nvPr>
        </p:nvSpPr>
        <p:spPr/>
        <p:txBody>
          <a:bodyPr>
            <a:normAutofit fontScale="85000" lnSpcReduction="20000"/>
          </a:bodyPr>
          <a:lstStyle/>
          <a:p>
            <a:r>
              <a:rPr lang="es-MX" smtClean="0"/>
              <a:t>Botaderos, Aguas azules, Relaves , contaminación atmosférica, contaminación de napas subterráneas.</a:t>
            </a:r>
          </a:p>
          <a:p>
            <a:r>
              <a:rPr lang="es-MX" smtClean="0"/>
              <a:t>				Noviembre 2014</a:t>
            </a:r>
            <a:endParaRPr lang="es-MX" dirty="0"/>
          </a:p>
        </p:txBody>
      </p:sp>
    </p:spTree>
    <p:extLst>
      <p:ext uri="{BB962C8B-B14F-4D97-AF65-F5344CB8AC3E}">
        <p14:creationId xmlns:p14="http://schemas.microsoft.com/office/powerpoint/2010/main" val="1576876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836712"/>
            <a:ext cx="7560840" cy="5262979"/>
          </a:xfrm>
          <a:prstGeom prst="rect">
            <a:avLst/>
          </a:prstGeom>
        </p:spPr>
        <p:txBody>
          <a:bodyPr wrap="square">
            <a:spAutoFit/>
          </a:bodyPr>
          <a:lstStyle/>
          <a:p>
            <a:pPr lvl="0"/>
            <a:r>
              <a:rPr lang="es-MX" sz="2800" dirty="0">
                <a:solidFill>
                  <a:srgbClr val="000000"/>
                </a:solidFill>
                <a:latin typeface="Comic Sans MS" panose="030F0702030302020204" pitchFamily="66" charset="0"/>
              </a:rPr>
              <a:t>Proyecto Cielo Abierto</a:t>
            </a:r>
          </a:p>
          <a:p>
            <a:pPr lvl="0"/>
            <a:r>
              <a:rPr lang="es-MX" sz="2800" dirty="0">
                <a:solidFill>
                  <a:srgbClr val="000000"/>
                </a:solidFill>
                <a:latin typeface="Comic Sans MS" panose="030F0702030302020204" pitchFamily="66" charset="0"/>
              </a:rPr>
              <a:t> </a:t>
            </a:r>
          </a:p>
          <a:p>
            <a:pPr lvl="0"/>
            <a:r>
              <a:rPr lang="es-MX" sz="2800" b="1" dirty="0">
                <a:solidFill>
                  <a:srgbClr val="000000"/>
                </a:solidFill>
                <a:latin typeface="Comic Sans MS" panose="030F0702030302020204" pitchFamily="66" charset="0"/>
              </a:rPr>
              <a:t>DISPOSICIÓN DE BOTADEROS EN LADERAS.</a:t>
            </a:r>
            <a:endParaRPr lang="es-MX" sz="2800" dirty="0">
              <a:solidFill>
                <a:srgbClr val="000000"/>
              </a:solidFill>
              <a:latin typeface="Comic Sans MS" panose="030F0702030302020204" pitchFamily="66" charset="0"/>
            </a:endParaRPr>
          </a:p>
          <a:p>
            <a:pPr lvl="0"/>
            <a:r>
              <a:rPr lang="es-MX" sz="2800" dirty="0">
                <a:solidFill>
                  <a:srgbClr val="000000"/>
                </a:solidFill>
                <a:latin typeface="Comic Sans MS" panose="030F0702030302020204" pitchFamily="66" charset="0"/>
              </a:rPr>
              <a:t>Comúnmente se disponen los residuos minerales en las laderas de los cerros circundantes a la explotación, más que nada por razones de simplicidad en la descarga, mantención y estabilidad, además que se encuentra disponible un mayor espacio para la actividad y ésta se puede realizar de una manera más uniforme.</a:t>
            </a:r>
          </a:p>
        </p:txBody>
      </p:sp>
    </p:spTree>
    <p:extLst>
      <p:ext uri="{BB962C8B-B14F-4D97-AF65-F5344CB8AC3E}">
        <p14:creationId xmlns:p14="http://schemas.microsoft.com/office/powerpoint/2010/main" val="2927044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htmlimg2.scribdassets.com/1xft0tbb0gcwr5a/images/3-693683a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65" y="44624"/>
            <a:ext cx="8136904" cy="633670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61265" y="2236222"/>
            <a:ext cx="1502591" cy="338554"/>
          </a:xfrm>
          <a:prstGeom prst="rect">
            <a:avLst/>
          </a:prstGeom>
          <a:noFill/>
        </p:spPr>
        <p:txBody>
          <a:bodyPr wrap="none" rtlCol="0">
            <a:spAutoFit/>
          </a:bodyPr>
          <a:lstStyle/>
          <a:p>
            <a:r>
              <a:rPr lang="es-MX" sz="1600" b="1" dirty="0" smtClean="0">
                <a:latin typeface="Franklin Gothic Book" panose="020B0503020102020204" pitchFamily="34" charset="0"/>
              </a:rPr>
              <a:t>Curvas de nivel</a:t>
            </a:r>
            <a:endParaRPr lang="es-MX" sz="1600" b="1" dirty="0">
              <a:latin typeface="Franklin Gothic Book" panose="020B0503020102020204" pitchFamily="34" charset="0"/>
            </a:endParaRPr>
          </a:p>
        </p:txBody>
      </p:sp>
      <p:sp>
        <p:nvSpPr>
          <p:cNvPr id="3" name="2 CuadroTexto"/>
          <p:cNvSpPr txBox="1"/>
          <p:nvPr/>
        </p:nvSpPr>
        <p:spPr>
          <a:xfrm flipH="1">
            <a:off x="2190265" y="1700808"/>
            <a:ext cx="3965910" cy="307777"/>
          </a:xfrm>
          <a:prstGeom prst="rect">
            <a:avLst/>
          </a:prstGeom>
          <a:noFill/>
        </p:spPr>
        <p:txBody>
          <a:bodyPr wrap="square" rtlCol="0">
            <a:spAutoFit/>
          </a:bodyPr>
          <a:lstStyle/>
          <a:p>
            <a:r>
              <a:rPr lang="es-MX" sz="1400" b="1" dirty="0" smtClean="0">
                <a:latin typeface="Franklin Gothic Book" panose="020B0503020102020204" pitchFamily="34" charset="0"/>
              </a:rPr>
              <a:t> ángulo de talud del botadero</a:t>
            </a:r>
            <a:endParaRPr lang="es-MX" sz="1400" b="1" dirty="0">
              <a:latin typeface="Franklin Gothic Book" panose="020B0503020102020204" pitchFamily="34" charset="0"/>
            </a:endParaRPr>
          </a:p>
        </p:txBody>
      </p:sp>
      <p:sp>
        <p:nvSpPr>
          <p:cNvPr id="4" name="3 CuadroTexto"/>
          <p:cNvSpPr txBox="1"/>
          <p:nvPr/>
        </p:nvSpPr>
        <p:spPr>
          <a:xfrm>
            <a:off x="2177968" y="2051556"/>
            <a:ext cx="941575" cy="369332"/>
          </a:xfrm>
          <a:prstGeom prst="rect">
            <a:avLst/>
          </a:prstGeom>
          <a:noFill/>
        </p:spPr>
        <p:txBody>
          <a:bodyPr wrap="square" rtlCol="0">
            <a:spAutoFit/>
          </a:bodyPr>
          <a:lstStyle/>
          <a:p>
            <a:r>
              <a:rPr lang="es-MX" sz="1400" b="1" dirty="0" smtClean="0">
                <a:latin typeface="Franklin Gothic Book" panose="020B0503020102020204" pitchFamily="34" charset="0"/>
              </a:rPr>
              <a:t>30°-40</a:t>
            </a:r>
            <a:r>
              <a:rPr lang="es-MX" dirty="0" smtClean="0"/>
              <a:t>°</a:t>
            </a:r>
            <a:endParaRPr lang="es-MX" dirty="0"/>
          </a:p>
        </p:txBody>
      </p:sp>
      <p:sp>
        <p:nvSpPr>
          <p:cNvPr id="5" name="4 CuadroTexto"/>
          <p:cNvSpPr txBox="1"/>
          <p:nvPr/>
        </p:nvSpPr>
        <p:spPr>
          <a:xfrm>
            <a:off x="5652120" y="4955022"/>
            <a:ext cx="3240361" cy="523220"/>
          </a:xfrm>
          <a:prstGeom prst="rect">
            <a:avLst/>
          </a:prstGeom>
          <a:noFill/>
        </p:spPr>
        <p:txBody>
          <a:bodyPr wrap="square" rtlCol="0">
            <a:spAutoFit/>
          </a:bodyPr>
          <a:lstStyle/>
          <a:p>
            <a:r>
              <a:rPr lang="es-MX" sz="1400" b="1" dirty="0" smtClean="0">
                <a:latin typeface="Franklin Gothic Book" panose="020B0503020102020204" pitchFamily="34" charset="0"/>
              </a:rPr>
              <a:t>Altura máxima, según la experiencia y los estudios </a:t>
            </a:r>
            <a:r>
              <a:rPr lang="es-MX" sz="1400" b="1" dirty="0" err="1" smtClean="0">
                <a:latin typeface="Franklin Gothic Book" panose="020B0503020102020204" pitchFamily="34" charset="0"/>
              </a:rPr>
              <a:t>geomecánicos</a:t>
            </a:r>
            <a:r>
              <a:rPr lang="es-MX" sz="1400" b="1" dirty="0" smtClean="0">
                <a:latin typeface="Franklin Gothic Book" panose="020B0503020102020204" pitchFamily="34" charset="0"/>
              </a:rPr>
              <a:t> involucrados</a:t>
            </a:r>
            <a:endParaRPr lang="es-MX" sz="1400" b="1" dirty="0">
              <a:latin typeface="Franklin Gothic Book" panose="020B0503020102020204" pitchFamily="34" charset="0"/>
            </a:endParaRPr>
          </a:p>
        </p:txBody>
      </p:sp>
    </p:spTree>
    <p:extLst>
      <p:ext uri="{BB962C8B-B14F-4D97-AF65-F5344CB8AC3E}">
        <p14:creationId xmlns:p14="http://schemas.microsoft.com/office/powerpoint/2010/main" val="4184144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475656" y="1138093"/>
            <a:ext cx="6840760" cy="4955203"/>
          </a:xfrm>
          <a:prstGeom prst="rect">
            <a:avLst/>
          </a:prstGeom>
        </p:spPr>
        <p:txBody>
          <a:bodyPr wrap="square">
            <a:spAutoFit/>
          </a:bodyPr>
          <a:lstStyle/>
          <a:p>
            <a:r>
              <a:rPr lang="es-MX" b="0" i="0" dirty="0" smtClean="0">
                <a:solidFill>
                  <a:srgbClr val="000000"/>
                </a:solidFill>
                <a:effectLst/>
                <a:latin typeface="Proxima Nova"/>
              </a:rPr>
              <a:t> </a:t>
            </a:r>
            <a:r>
              <a:rPr lang="es-MX" b="0" i="0" dirty="0" smtClean="0">
                <a:solidFill>
                  <a:srgbClr val="000000"/>
                </a:solidFill>
                <a:effectLst/>
                <a:latin typeface="ff3"/>
              </a:rPr>
              <a:t> </a:t>
            </a:r>
            <a:endParaRPr lang="es-MX" b="0" i="0" dirty="0" smtClean="0">
              <a:solidFill>
                <a:srgbClr val="000000"/>
              </a:solidFill>
              <a:effectLst/>
              <a:latin typeface="Proxima Nova"/>
            </a:endParaRPr>
          </a:p>
          <a:p>
            <a:r>
              <a:rPr lang="es-MX" b="0" i="0" dirty="0" smtClean="0">
                <a:solidFill>
                  <a:srgbClr val="000000"/>
                </a:solidFill>
                <a:effectLst/>
                <a:latin typeface="ff3"/>
              </a:rPr>
              <a:t> </a:t>
            </a:r>
            <a:endParaRPr lang="es-MX" b="0" i="0" dirty="0" smtClean="0">
              <a:solidFill>
                <a:srgbClr val="000000"/>
              </a:solidFill>
              <a:effectLst/>
              <a:latin typeface="Proxima Nova"/>
            </a:endParaRPr>
          </a:p>
          <a:p>
            <a:r>
              <a:rPr lang="es-MX" sz="2800" b="1" i="0" dirty="0" smtClean="0">
                <a:solidFill>
                  <a:srgbClr val="000000"/>
                </a:solidFill>
                <a:effectLst/>
                <a:latin typeface="Comic Sans MS" panose="030F0702030302020204" pitchFamily="66" charset="0"/>
              </a:rPr>
              <a:t>DISPOSICIÓN DE BOTADEROS EN QUEBRADAS.</a:t>
            </a:r>
            <a:endParaRPr lang="es-MX" sz="2800" b="0" i="0" dirty="0" smtClean="0">
              <a:solidFill>
                <a:srgbClr val="000000"/>
              </a:solidFill>
              <a:effectLst/>
              <a:latin typeface="Comic Sans MS" panose="030F0702030302020204" pitchFamily="66" charset="0"/>
            </a:endParaRPr>
          </a:p>
          <a:p>
            <a:r>
              <a:rPr lang="es-MX" sz="2800" b="0" i="0" dirty="0" smtClean="0">
                <a:solidFill>
                  <a:srgbClr val="000000"/>
                </a:solidFill>
                <a:effectLst/>
                <a:latin typeface="Comic Sans MS" panose="030F0702030302020204" pitchFamily="66" charset="0"/>
              </a:rPr>
              <a:t>La disposición de material estéril en quebradas solo podrá realizarse en casos que esta actividad no revista un riesgo real o potencial, lo cual se  lograría con un adecuado estudio del sector, teniendo precaución con los cauces de aguas que pudiesen ser afectados.</a:t>
            </a:r>
            <a:endParaRPr lang="es-MX" sz="2800" b="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2134664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87624" y="692696"/>
            <a:ext cx="7416824" cy="5693866"/>
          </a:xfrm>
          <a:prstGeom prst="rect">
            <a:avLst/>
          </a:prstGeom>
        </p:spPr>
        <p:txBody>
          <a:bodyPr wrap="square">
            <a:spAutoFit/>
          </a:bodyPr>
          <a:lstStyle/>
          <a:p>
            <a:r>
              <a:rPr lang="es-MX" sz="2800" b="1" i="0" dirty="0" smtClean="0">
                <a:solidFill>
                  <a:srgbClr val="000000"/>
                </a:solidFill>
                <a:effectLst/>
                <a:latin typeface="Comic Sans MS" panose="030F0702030302020204" pitchFamily="66" charset="0"/>
              </a:rPr>
              <a:t>DISPOSICIÓN DE BOTADEROS EN PILAS O TORTAS.</a:t>
            </a:r>
          </a:p>
          <a:p>
            <a:endParaRPr lang="es-MX" sz="2800" b="1" i="0" dirty="0" smtClean="0">
              <a:solidFill>
                <a:srgbClr val="000000"/>
              </a:solidFill>
              <a:effectLst/>
              <a:latin typeface="Comic Sans MS" panose="030F0702030302020204" pitchFamily="66" charset="0"/>
            </a:endParaRPr>
          </a:p>
          <a:p>
            <a:r>
              <a:rPr lang="es-MX" sz="2800" b="0" i="0" dirty="0" smtClean="0">
                <a:solidFill>
                  <a:srgbClr val="000000"/>
                </a:solidFill>
                <a:effectLst/>
                <a:latin typeface="Comic Sans MS" panose="030F0702030302020204" pitchFamily="66" charset="0"/>
              </a:rPr>
              <a:t>Existen casos en que no se dispone de laderas cercanas en que se puedan depositar los materiales estériles, por lo que se debe recurrir a la construcción de pilas o tortas de acopio. </a:t>
            </a:r>
          </a:p>
          <a:p>
            <a:r>
              <a:rPr lang="es-MX" sz="2800" b="0" i="0" dirty="0" smtClean="0">
                <a:solidFill>
                  <a:srgbClr val="000000"/>
                </a:solidFill>
                <a:effectLst/>
                <a:latin typeface="Comic Sans MS" panose="030F0702030302020204" pitchFamily="66" charset="0"/>
              </a:rPr>
              <a:t>En este caso debe considerarse la construcción o habilitación permanente de accesos sobre la pila misma, a diferencia de la disposición en laderas en que parte de los accesos se habilitan en los mismos cerros. </a:t>
            </a:r>
            <a:endParaRPr lang="es-MX" sz="2800" dirty="0">
              <a:latin typeface="Comic Sans MS" panose="030F0702030302020204" pitchFamily="66" charset="0"/>
            </a:endParaRPr>
          </a:p>
        </p:txBody>
      </p:sp>
    </p:spTree>
    <p:extLst>
      <p:ext uri="{BB962C8B-B14F-4D97-AF65-F5344CB8AC3E}">
        <p14:creationId xmlns:p14="http://schemas.microsoft.com/office/powerpoint/2010/main" val="670450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htmlimg3.scribdassets.com/1xft0tbb0gcwr5a/images/4-89e3a7b2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208" y="908720"/>
            <a:ext cx="6829425" cy="489585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788024" y="4725144"/>
            <a:ext cx="2476768" cy="369332"/>
          </a:xfrm>
          <a:prstGeom prst="rect">
            <a:avLst/>
          </a:prstGeom>
          <a:noFill/>
        </p:spPr>
        <p:txBody>
          <a:bodyPr wrap="none" rtlCol="0">
            <a:spAutoFit/>
          </a:bodyPr>
          <a:lstStyle/>
          <a:p>
            <a:r>
              <a:rPr lang="es-MX" b="1" dirty="0" smtClean="0">
                <a:latin typeface="Franklin Gothic Book" panose="020B0503020102020204" pitchFamily="34" charset="0"/>
              </a:rPr>
              <a:t>Botadero en quebradas</a:t>
            </a:r>
            <a:endParaRPr lang="es-MX" b="1" dirty="0">
              <a:latin typeface="Franklin Gothic Book" panose="020B0503020102020204" pitchFamily="34" charset="0"/>
            </a:endParaRPr>
          </a:p>
        </p:txBody>
      </p:sp>
      <p:sp>
        <p:nvSpPr>
          <p:cNvPr id="3" name="2 CuadroTexto"/>
          <p:cNvSpPr txBox="1"/>
          <p:nvPr/>
        </p:nvSpPr>
        <p:spPr>
          <a:xfrm>
            <a:off x="1835696" y="2204864"/>
            <a:ext cx="2696444" cy="369332"/>
          </a:xfrm>
          <a:prstGeom prst="rect">
            <a:avLst/>
          </a:prstGeom>
          <a:noFill/>
        </p:spPr>
        <p:txBody>
          <a:bodyPr wrap="none" rtlCol="0">
            <a:spAutoFit/>
          </a:bodyPr>
          <a:lstStyle/>
          <a:p>
            <a:r>
              <a:rPr lang="es-MX" b="1" dirty="0" smtClean="0">
                <a:latin typeface="Franklin Gothic Book" panose="020B0503020102020204" pitchFamily="34" charset="0"/>
              </a:rPr>
              <a:t>Botadero en pilas o tortas</a:t>
            </a:r>
            <a:endParaRPr lang="es-MX" b="1" dirty="0">
              <a:latin typeface="Franklin Gothic Book" panose="020B0503020102020204" pitchFamily="34" charset="0"/>
            </a:endParaRPr>
          </a:p>
        </p:txBody>
      </p:sp>
    </p:spTree>
    <p:extLst>
      <p:ext uri="{BB962C8B-B14F-4D97-AF65-F5344CB8AC3E}">
        <p14:creationId xmlns:p14="http://schemas.microsoft.com/office/powerpoint/2010/main" val="2625063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s-ES" altLang="es-MX" dirty="0" smtClean="0">
                <a:latin typeface="Comic Sans MS" panose="030F0702030302020204" pitchFamily="66" charset="0"/>
              </a:rPr>
              <a:t>GENERACIÓN DE AGUAS ÁCIDAS </a:t>
            </a:r>
            <a:endParaRPr lang="es-ES" altLang="es-MX" dirty="0">
              <a:latin typeface="Comic Sans MS" panose="030F0702030302020204" pitchFamily="66" charset="0"/>
            </a:endParaRPr>
          </a:p>
        </p:txBody>
      </p:sp>
      <p:sp>
        <p:nvSpPr>
          <p:cNvPr id="3" name="Subtítulo 2"/>
          <p:cNvSpPr>
            <a:spLocks noGrp="1"/>
          </p:cNvSpPr>
          <p:nvPr>
            <p:ph type="subTitle" idx="1"/>
          </p:nvPr>
        </p:nvSpPr>
        <p:spPr/>
        <p:txBody>
          <a:bodyPr>
            <a:normAutofit/>
          </a:bodyPr>
          <a:lstStyle/>
          <a:p>
            <a:r>
              <a:rPr lang="es-ES" sz="2800" dirty="0" smtClean="0">
                <a:latin typeface="Comic Sans MS" panose="030F0702030302020204" pitchFamily="66" charset="0"/>
              </a:rPr>
              <a:t>C8 </a:t>
            </a:r>
            <a:r>
              <a:rPr lang="es-ES" sz="2800" dirty="0" err="1" smtClean="0">
                <a:latin typeface="Comic Sans MS" panose="030F0702030302020204" pitchFamily="66" charset="0"/>
              </a:rPr>
              <a:t>Sust</a:t>
            </a:r>
            <a:r>
              <a:rPr lang="es-ES" sz="2800" dirty="0" smtClean="0">
                <a:latin typeface="Comic Sans MS" panose="030F0702030302020204" pitchFamily="66" charset="0"/>
              </a:rPr>
              <a:t> en PP MM octubre de 2015</a:t>
            </a:r>
            <a:endParaRPr lang="es-ES" sz="2800" dirty="0">
              <a:latin typeface="Comic Sans MS" panose="030F0702030302020204" pitchFamily="66" charset="0"/>
            </a:endParaRPr>
          </a:p>
        </p:txBody>
      </p:sp>
    </p:spTree>
    <p:extLst>
      <p:ext uri="{BB962C8B-B14F-4D97-AF65-F5344CB8AC3E}">
        <p14:creationId xmlns:p14="http://schemas.microsoft.com/office/powerpoint/2010/main" val="786037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11560" y="800100"/>
            <a:ext cx="8229600" cy="1600200"/>
          </a:xfrm>
        </p:spPr>
        <p:txBody>
          <a:bodyPr/>
          <a:lstStyle/>
          <a:p>
            <a:r>
              <a:rPr lang="es-ES" altLang="es-MX" sz="3200" b="1" dirty="0" smtClean="0">
                <a:solidFill>
                  <a:schemeClr val="tx1"/>
                </a:solidFill>
                <a:latin typeface="Bookman Old Style" panose="02050604050505020204" pitchFamily="18" charset="0"/>
              </a:rPr>
              <a:t>¿QUÉ CARACTERÍSTICAS PRESENTAN LAS AGUAS ÁCIDAS</a:t>
            </a:r>
            <a:r>
              <a:rPr lang="es-ES" altLang="es-MX" sz="3200" b="1" dirty="0" smtClean="0">
                <a:solidFill>
                  <a:schemeClr val="tx1"/>
                </a:solidFill>
              </a:rPr>
              <a:t>?</a:t>
            </a:r>
            <a:r>
              <a:rPr lang="es-ES" altLang="es-MX" b="1" dirty="0" smtClean="0">
                <a:solidFill>
                  <a:schemeClr val="tx1"/>
                </a:solidFill>
              </a:rPr>
              <a:t/>
            </a:r>
            <a:br>
              <a:rPr lang="es-ES" altLang="es-MX" b="1" dirty="0" smtClean="0">
                <a:solidFill>
                  <a:schemeClr val="tx1"/>
                </a:solidFill>
              </a:rPr>
            </a:br>
            <a:endParaRPr lang="es-ES" altLang="es-MX" b="1" dirty="0">
              <a:solidFill>
                <a:schemeClr val="tx1"/>
              </a:solidFill>
            </a:endParaRPr>
          </a:p>
        </p:txBody>
      </p:sp>
      <p:sp>
        <p:nvSpPr>
          <p:cNvPr id="46083" name="Rectangle 3"/>
          <p:cNvSpPr>
            <a:spLocks noGrp="1" noChangeArrowheads="1"/>
          </p:cNvSpPr>
          <p:nvPr>
            <p:ph idx="1"/>
          </p:nvPr>
        </p:nvSpPr>
        <p:spPr>
          <a:xfrm>
            <a:off x="467544" y="1916832"/>
            <a:ext cx="8229600" cy="4525963"/>
          </a:xfrm>
        </p:spPr>
        <p:txBody>
          <a:bodyPr/>
          <a:lstStyle/>
          <a:p>
            <a:r>
              <a:rPr lang="es-CL" altLang="es-MX" sz="2800" dirty="0" smtClean="0">
                <a:solidFill>
                  <a:schemeClr val="tx1"/>
                </a:solidFill>
                <a:latin typeface="Comic Sans MS" panose="030F0702030302020204" pitchFamily="66" charset="0"/>
              </a:rPr>
              <a:t>Las aguas ácidas presentan: </a:t>
            </a:r>
          </a:p>
          <a:p>
            <a:r>
              <a:rPr lang="es-CL" altLang="es-MX" sz="2800" dirty="0" smtClean="0">
                <a:solidFill>
                  <a:schemeClr val="tx1"/>
                </a:solidFill>
                <a:latin typeface="Comic Sans MS" panose="030F0702030302020204" pitchFamily="66" charset="0"/>
              </a:rPr>
              <a:t>Valores de pH por debajo de 7 hasta 1.5</a:t>
            </a:r>
          </a:p>
          <a:p>
            <a:r>
              <a:rPr lang="es-CL" altLang="es-MX" sz="2800" dirty="0" smtClean="0">
                <a:solidFill>
                  <a:schemeClr val="tx1"/>
                </a:solidFill>
                <a:latin typeface="Comic Sans MS" panose="030F0702030302020204" pitchFamily="66" charset="0"/>
              </a:rPr>
              <a:t>Alcalinidad decreciente y acidez creciente</a:t>
            </a:r>
          </a:p>
          <a:p>
            <a:r>
              <a:rPr lang="es-CL" altLang="es-MX" sz="2800" dirty="0" smtClean="0">
                <a:solidFill>
                  <a:schemeClr val="tx1"/>
                </a:solidFill>
                <a:latin typeface="Comic Sans MS" panose="030F0702030302020204" pitchFamily="66" charset="0"/>
              </a:rPr>
              <a:t>Concentraciones elevadas de sulfato</a:t>
            </a:r>
          </a:p>
          <a:p>
            <a:r>
              <a:rPr lang="es-CL" altLang="es-MX" sz="2800" dirty="0" smtClean="0">
                <a:solidFill>
                  <a:schemeClr val="tx1"/>
                </a:solidFill>
                <a:latin typeface="Comic Sans MS" panose="030F0702030302020204" pitchFamily="66" charset="0"/>
              </a:rPr>
              <a:t>Concentraciones elevadas de metales (disueltos o totales)</a:t>
            </a:r>
          </a:p>
          <a:p>
            <a:r>
              <a:rPr lang="es-CL" altLang="es-MX" sz="2800" dirty="0" smtClean="0">
                <a:solidFill>
                  <a:schemeClr val="tx1"/>
                </a:solidFill>
                <a:latin typeface="Comic Sans MS" panose="030F0702030302020204" pitchFamily="66" charset="0"/>
              </a:rPr>
              <a:t>Concentraciones elevadas de sólidos disueltos totales.</a:t>
            </a:r>
            <a:endParaRPr lang="es-ES_tradnl" altLang="es-MX" sz="2800" dirty="0" smtClean="0">
              <a:solidFill>
                <a:schemeClr val="tx1"/>
              </a:solidFill>
              <a:latin typeface="Comic Sans MS" panose="030F0702030302020204" pitchFamily="66" charset="0"/>
            </a:endParaRPr>
          </a:p>
          <a:p>
            <a:endParaRPr lang="es-ES" altLang="es-MX" dirty="0" smtClean="0"/>
          </a:p>
          <a:p>
            <a:endParaRPr lang="es-ES" altLang="es-MX" dirty="0"/>
          </a:p>
        </p:txBody>
      </p:sp>
    </p:spTree>
    <p:extLst>
      <p:ext uri="{BB962C8B-B14F-4D97-AF65-F5344CB8AC3E}">
        <p14:creationId xmlns:p14="http://schemas.microsoft.com/office/powerpoint/2010/main" val="878313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77206" y="-387424"/>
            <a:ext cx="8229600" cy="1600200"/>
          </a:xfrm>
        </p:spPr>
        <p:txBody>
          <a:bodyPr/>
          <a:lstStyle/>
          <a:p>
            <a:r>
              <a:rPr lang="es-ES_tradnl" altLang="es-MX" sz="4000" dirty="0" smtClean="0">
                <a:solidFill>
                  <a:schemeClr val="tx1"/>
                </a:solidFill>
                <a:latin typeface="Comic Sans MS" panose="030F0702030302020204" pitchFamily="66" charset="0"/>
              </a:rPr>
              <a:t>CONCEPTOS GENERALES</a:t>
            </a:r>
            <a:endParaRPr lang="es-ES" altLang="es-MX" sz="4000" dirty="0">
              <a:solidFill>
                <a:schemeClr val="tx1"/>
              </a:solidFill>
              <a:latin typeface="Comic Sans MS" panose="030F0702030302020204" pitchFamily="66" charset="0"/>
            </a:endParaRPr>
          </a:p>
        </p:txBody>
      </p:sp>
      <p:sp>
        <p:nvSpPr>
          <p:cNvPr id="2051" name="Rectangle 3"/>
          <p:cNvSpPr>
            <a:spLocks noGrp="1" noChangeArrowheads="1"/>
          </p:cNvSpPr>
          <p:nvPr>
            <p:ph idx="1"/>
          </p:nvPr>
        </p:nvSpPr>
        <p:spPr/>
        <p:txBody>
          <a:bodyPr>
            <a:normAutofit fontScale="92500"/>
          </a:bodyPr>
          <a:lstStyle/>
          <a:p>
            <a:r>
              <a:rPr lang="es-ES" altLang="es-MX" sz="2800" dirty="0" smtClean="0">
                <a:solidFill>
                  <a:schemeClr val="tx1"/>
                </a:solidFill>
                <a:latin typeface="Comic Sans MS" panose="030F0702030302020204" pitchFamily="66" charset="0"/>
              </a:rPr>
              <a:t>¿Qué son las aguas ácidas?</a:t>
            </a:r>
          </a:p>
          <a:p>
            <a:r>
              <a:rPr lang="es-ES" altLang="es-MX" sz="2800" dirty="0" smtClean="0">
                <a:solidFill>
                  <a:schemeClr val="tx1"/>
                </a:solidFill>
                <a:latin typeface="Comic Sans MS" panose="030F0702030302020204" pitchFamily="66" charset="0"/>
              </a:rPr>
              <a:t>Son</a:t>
            </a:r>
            <a:r>
              <a:rPr lang="el-GR" altLang="es-MX" sz="2800" dirty="0" smtClean="0">
                <a:solidFill>
                  <a:schemeClr val="tx1"/>
                </a:solidFill>
                <a:latin typeface="Comic Sans MS" panose="030F0702030302020204" pitchFamily="66" charset="0"/>
              </a:rPr>
              <a:t> aguas </a:t>
            </a:r>
            <a:r>
              <a:rPr lang="es-ES" altLang="es-MX" sz="2800" dirty="0" smtClean="0">
                <a:solidFill>
                  <a:schemeClr val="tx1"/>
                </a:solidFill>
                <a:latin typeface="Comic Sans MS" panose="030F0702030302020204" pitchFamily="66" charset="0"/>
              </a:rPr>
              <a:t>que</a:t>
            </a:r>
            <a:r>
              <a:rPr lang="el-GR" altLang="es-MX" sz="2800" dirty="0" smtClean="0">
                <a:solidFill>
                  <a:schemeClr val="tx1"/>
                </a:solidFill>
                <a:latin typeface="Comic Sans MS" panose="030F0702030302020204" pitchFamily="66" charset="0"/>
              </a:rPr>
              <a:t> s</a:t>
            </a:r>
            <a:r>
              <a:rPr lang="es-ES" altLang="es-MX" sz="2800" dirty="0" smtClean="0">
                <a:solidFill>
                  <a:schemeClr val="tx1"/>
                </a:solidFill>
                <a:latin typeface="Comic Sans MS" panose="030F0702030302020204" pitchFamily="66" charset="0"/>
              </a:rPr>
              <a:t>e producen como</a:t>
            </a:r>
            <a:r>
              <a:rPr lang="el-GR" altLang="es-MX" sz="2800" dirty="0" smtClean="0">
                <a:solidFill>
                  <a:schemeClr val="tx1"/>
                </a:solidFill>
                <a:latin typeface="Comic Sans MS" panose="030F0702030302020204" pitchFamily="66" charset="0"/>
              </a:rPr>
              <a:t> resultado de la oxidación química y biológica de sulfuros metálicos, especialmente pirita o pirrotita, que se </a:t>
            </a:r>
            <a:r>
              <a:rPr lang="es-ES" altLang="es-MX" sz="2800" dirty="0" smtClean="0">
                <a:solidFill>
                  <a:schemeClr val="tx1"/>
                </a:solidFill>
                <a:latin typeface="Comic Sans MS" panose="030F0702030302020204" pitchFamily="66" charset="0"/>
              </a:rPr>
              <a:t>pueden </a:t>
            </a:r>
            <a:r>
              <a:rPr lang="el-GR" altLang="es-MX" sz="2800" dirty="0" smtClean="0">
                <a:solidFill>
                  <a:schemeClr val="tx1"/>
                </a:solidFill>
                <a:latin typeface="Comic Sans MS" panose="030F0702030302020204" pitchFamily="66" charset="0"/>
              </a:rPr>
              <a:t>enc</a:t>
            </a:r>
            <a:r>
              <a:rPr lang="es-ES" altLang="es-MX" sz="2800" dirty="0" err="1" smtClean="0">
                <a:solidFill>
                  <a:schemeClr val="tx1"/>
                </a:solidFill>
                <a:latin typeface="Comic Sans MS" panose="030F0702030302020204" pitchFamily="66" charset="0"/>
              </a:rPr>
              <a:t>on</a:t>
            </a:r>
            <a:r>
              <a:rPr lang="el-GR" altLang="es-MX" sz="2800" dirty="0" smtClean="0">
                <a:solidFill>
                  <a:schemeClr val="tx1"/>
                </a:solidFill>
                <a:latin typeface="Comic Sans MS" panose="030F0702030302020204" pitchFamily="66" charset="0"/>
              </a:rPr>
              <a:t>tra</a:t>
            </a:r>
            <a:r>
              <a:rPr lang="es-ES" altLang="es-MX" sz="2800" dirty="0" smtClean="0">
                <a:solidFill>
                  <a:schemeClr val="tx1"/>
                </a:solidFill>
                <a:latin typeface="Comic Sans MS" panose="030F0702030302020204" pitchFamily="66" charset="0"/>
              </a:rPr>
              <a:t>r</a:t>
            </a:r>
            <a:r>
              <a:rPr lang="el-GR" altLang="es-MX" sz="2800" dirty="0" smtClean="0">
                <a:solidFill>
                  <a:schemeClr val="tx1"/>
                </a:solidFill>
                <a:latin typeface="Comic Sans MS" panose="030F0702030302020204" pitchFamily="66" charset="0"/>
              </a:rPr>
              <a:t> presentes o formando parte de  botaderos, relaves, basuras municipales, etc.</a:t>
            </a:r>
            <a:endParaRPr lang="es-ES" altLang="es-MX" sz="2800" dirty="0" smtClean="0">
              <a:solidFill>
                <a:schemeClr val="tx1"/>
              </a:solidFill>
              <a:latin typeface="Comic Sans MS" panose="030F0702030302020204" pitchFamily="66" charset="0"/>
            </a:endParaRPr>
          </a:p>
          <a:p>
            <a:endParaRPr lang="es-CL" altLang="es-MX" sz="2800" dirty="0" smtClean="0">
              <a:solidFill>
                <a:schemeClr val="tx1"/>
              </a:solidFill>
              <a:latin typeface="Comic Sans MS" panose="030F0702030302020204" pitchFamily="66" charset="0"/>
            </a:endParaRPr>
          </a:p>
          <a:p>
            <a:r>
              <a:rPr lang="es-CL" altLang="es-MX" sz="2800" dirty="0" smtClean="0">
                <a:solidFill>
                  <a:schemeClr val="tx1"/>
                </a:solidFill>
                <a:latin typeface="Comic Sans MS" panose="030F0702030302020204" pitchFamily="66" charset="0"/>
              </a:rPr>
              <a:t>La oxidación se produce cuando las rocas conteniendo sulfuros son expuestas al aire y al agua.</a:t>
            </a:r>
          </a:p>
          <a:p>
            <a:endParaRPr lang="es-ES_tradnl" altLang="es-MX" dirty="0" smtClean="0"/>
          </a:p>
          <a:p>
            <a:endParaRPr lang="es-ES" altLang="es-MX" dirty="0"/>
          </a:p>
        </p:txBody>
      </p:sp>
    </p:spTree>
    <p:extLst>
      <p:ext uri="{BB962C8B-B14F-4D97-AF65-F5344CB8AC3E}">
        <p14:creationId xmlns:p14="http://schemas.microsoft.com/office/powerpoint/2010/main" val="261686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s-ES_tradnl" altLang="es-MX" sz="3600" dirty="0" smtClean="0">
                <a:solidFill>
                  <a:schemeClr val="tx1"/>
                </a:solidFill>
                <a:latin typeface="Comic Sans MS" panose="030F0702030302020204" pitchFamily="66" charset="0"/>
              </a:rPr>
              <a:t>FUENTES PRINCIPALES DE GENERACIÓN DE AGUAS ÁCIDAS</a:t>
            </a:r>
            <a:endParaRPr lang="es-ES" altLang="es-MX" sz="3600" dirty="0">
              <a:solidFill>
                <a:schemeClr val="tx1"/>
              </a:solidFill>
              <a:latin typeface="Comic Sans MS" panose="030F0702030302020204" pitchFamily="66" charset="0"/>
            </a:endParaRPr>
          </a:p>
        </p:txBody>
      </p:sp>
      <p:sp>
        <p:nvSpPr>
          <p:cNvPr id="6147" name="Rectangle 3"/>
          <p:cNvSpPr>
            <a:spLocks noGrp="1" noChangeArrowheads="1"/>
          </p:cNvSpPr>
          <p:nvPr>
            <p:ph idx="1"/>
          </p:nvPr>
        </p:nvSpPr>
        <p:spPr>
          <a:xfrm>
            <a:off x="611560" y="1772816"/>
            <a:ext cx="8229600" cy="4525963"/>
          </a:xfrm>
        </p:spPr>
        <p:txBody>
          <a:bodyPr/>
          <a:lstStyle/>
          <a:p>
            <a:r>
              <a:rPr lang="es-ES_tradnl" altLang="es-MX" sz="2600" dirty="0" smtClean="0">
                <a:solidFill>
                  <a:schemeClr val="tx1"/>
                </a:solidFill>
                <a:latin typeface="Comic Sans MS" panose="030F0702030302020204" pitchFamily="66" charset="0"/>
              </a:rPr>
              <a:t>Botaderos de material estéril (&lt;0.2% Cu). Actualmente en Chile, se generan más de 3.000.000 ton/</a:t>
            </a:r>
            <a:r>
              <a:rPr lang="es-ES_tradnl" altLang="es-MX" sz="2600" dirty="0" err="1" smtClean="0">
                <a:solidFill>
                  <a:schemeClr val="tx1"/>
                </a:solidFill>
                <a:latin typeface="Comic Sans MS" panose="030F0702030302020204" pitchFamily="66" charset="0"/>
              </a:rPr>
              <a:t>dia</a:t>
            </a:r>
            <a:r>
              <a:rPr lang="es-ES_tradnl" altLang="es-MX" sz="2600" dirty="0" smtClean="0">
                <a:solidFill>
                  <a:schemeClr val="tx1"/>
                </a:solidFill>
                <a:latin typeface="Comic Sans MS" panose="030F0702030302020204" pitchFamily="66" charset="0"/>
              </a:rPr>
              <a:t>.</a:t>
            </a:r>
          </a:p>
          <a:p>
            <a:r>
              <a:rPr lang="es-ES_tradnl" altLang="es-MX" sz="2600" dirty="0" smtClean="0">
                <a:solidFill>
                  <a:schemeClr val="tx1"/>
                </a:solidFill>
                <a:latin typeface="Comic Sans MS" panose="030F0702030302020204" pitchFamily="66" charset="0"/>
              </a:rPr>
              <a:t>Botaderos de sulfuros de baja ley (0.2- 0.4% Cu)</a:t>
            </a:r>
          </a:p>
          <a:p>
            <a:r>
              <a:rPr lang="es-ES_tradnl" altLang="es-MX" sz="2600" dirty="0" smtClean="0">
                <a:solidFill>
                  <a:schemeClr val="tx1"/>
                </a:solidFill>
                <a:latin typeface="Comic Sans MS" panose="030F0702030302020204" pitchFamily="66" charset="0"/>
              </a:rPr>
              <a:t>Relaves y eventuales derrames de concentrados. En Chile se generan 650.000 ton/</a:t>
            </a:r>
            <a:r>
              <a:rPr lang="es-ES_tradnl" altLang="es-MX" sz="2600" dirty="0" err="1" smtClean="0">
                <a:solidFill>
                  <a:schemeClr val="tx1"/>
                </a:solidFill>
                <a:latin typeface="Comic Sans MS" panose="030F0702030302020204" pitchFamily="66" charset="0"/>
              </a:rPr>
              <a:t>dia</a:t>
            </a:r>
            <a:r>
              <a:rPr lang="es-ES_tradnl" altLang="es-MX" sz="2600" dirty="0" smtClean="0">
                <a:solidFill>
                  <a:schemeClr val="tx1"/>
                </a:solidFill>
                <a:latin typeface="Comic Sans MS" panose="030F0702030302020204" pitchFamily="66" charset="0"/>
              </a:rPr>
              <a:t> de relaves de flotación.</a:t>
            </a:r>
          </a:p>
          <a:p>
            <a:r>
              <a:rPr lang="es-ES_tradnl" altLang="es-MX" sz="2600" dirty="0" smtClean="0">
                <a:solidFill>
                  <a:schemeClr val="tx1"/>
                </a:solidFill>
                <a:latin typeface="Comic Sans MS" panose="030F0702030302020204" pitchFamily="66" charset="0"/>
              </a:rPr>
              <a:t>Zonas fracturadas (cráter) en superficies de minas subterráneas.</a:t>
            </a:r>
          </a:p>
          <a:p>
            <a:r>
              <a:rPr lang="es-ES_tradnl" altLang="es-MX" sz="2600" dirty="0" smtClean="0">
                <a:solidFill>
                  <a:schemeClr val="tx1"/>
                </a:solidFill>
                <a:latin typeface="Comic Sans MS" panose="030F0702030302020204" pitchFamily="66" charset="0"/>
              </a:rPr>
              <a:t>Grandes rajos de la minería a cielo abierto.</a:t>
            </a:r>
          </a:p>
          <a:p>
            <a:endParaRPr lang="es-ES" altLang="es-MX" sz="2600" dirty="0" smtClean="0">
              <a:latin typeface="Comic Sans MS" panose="030F0702030302020204" pitchFamily="66" charset="0"/>
            </a:endParaRPr>
          </a:p>
          <a:p>
            <a:endParaRPr lang="es-ES" altLang="es-MX" dirty="0"/>
          </a:p>
        </p:txBody>
      </p:sp>
    </p:spTree>
    <p:extLst>
      <p:ext uri="{BB962C8B-B14F-4D97-AF65-F5344CB8AC3E}">
        <p14:creationId xmlns:p14="http://schemas.microsoft.com/office/powerpoint/2010/main" val="1549711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p:txBody>
          <a:bodyPr/>
          <a:lstStyle/>
          <a:p>
            <a:r>
              <a:rPr lang="es-ES_tradnl" altLang="es-MX" dirty="0" smtClean="0">
                <a:solidFill>
                  <a:schemeClr val="tx1"/>
                </a:solidFill>
                <a:latin typeface="Comic Sans MS" panose="030F0702030302020204" pitchFamily="66" charset="0"/>
              </a:rPr>
              <a:t>CONCEPTOS GENERALES</a:t>
            </a:r>
            <a:endParaRPr lang="es-ES" altLang="es-MX" dirty="0">
              <a:solidFill>
                <a:schemeClr val="tx1"/>
              </a:solidFill>
              <a:latin typeface="Comic Sans MS" panose="030F0702030302020204" pitchFamily="66" charset="0"/>
            </a:endParaRPr>
          </a:p>
        </p:txBody>
      </p:sp>
      <p:sp>
        <p:nvSpPr>
          <p:cNvPr id="13315" name="Rectangle 1027"/>
          <p:cNvSpPr>
            <a:spLocks noGrp="1" noChangeArrowheads="1"/>
          </p:cNvSpPr>
          <p:nvPr>
            <p:ph idx="1"/>
          </p:nvPr>
        </p:nvSpPr>
        <p:spPr>
          <a:xfrm>
            <a:off x="457200" y="2060848"/>
            <a:ext cx="8229600" cy="4525963"/>
          </a:xfrm>
        </p:spPr>
        <p:txBody>
          <a:bodyPr/>
          <a:lstStyle/>
          <a:p>
            <a:r>
              <a:rPr lang="es-CL" altLang="es-MX" dirty="0" smtClean="0">
                <a:solidFill>
                  <a:schemeClr val="tx1"/>
                </a:solidFill>
                <a:latin typeface="Comic Sans MS" panose="030F0702030302020204" pitchFamily="66" charset="0"/>
              </a:rPr>
              <a:t>El proceso de generación de </a:t>
            </a:r>
            <a:r>
              <a:rPr lang="es-ES_tradnl" altLang="es-MX" dirty="0" smtClean="0">
                <a:solidFill>
                  <a:schemeClr val="tx1"/>
                </a:solidFill>
                <a:latin typeface="Comic Sans MS" panose="030F0702030302020204" pitchFamily="66" charset="0"/>
              </a:rPr>
              <a:t>drenaje ácido de minas </a:t>
            </a:r>
            <a:r>
              <a:rPr lang="es-CL" altLang="es-MX" dirty="0" smtClean="0">
                <a:solidFill>
                  <a:schemeClr val="tx1"/>
                </a:solidFill>
                <a:latin typeface="Comic Sans MS" panose="030F0702030302020204" pitchFamily="66" charset="0"/>
              </a:rPr>
              <a:t>DAM es dependiente del tiempo e involucra:</a:t>
            </a:r>
          </a:p>
          <a:p>
            <a:pPr lvl="1"/>
            <a:r>
              <a:rPr lang="es-CL" altLang="es-MX" dirty="0" smtClean="0">
                <a:solidFill>
                  <a:schemeClr val="tx1"/>
                </a:solidFill>
                <a:latin typeface="Comic Sans MS" panose="030F0702030302020204" pitchFamily="66" charset="0"/>
              </a:rPr>
              <a:t>Procesos de oxidación (química y biológica).</a:t>
            </a:r>
          </a:p>
          <a:p>
            <a:pPr lvl="1"/>
            <a:r>
              <a:rPr lang="es-CL" altLang="es-MX" dirty="0" smtClean="0">
                <a:solidFill>
                  <a:schemeClr val="tx1"/>
                </a:solidFill>
                <a:latin typeface="Comic Sans MS" panose="030F0702030302020204" pitchFamily="66" charset="0"/>
              </a:rPr>
              <a:t>Fenómenos </a:t>
            </a:r>
            <a:r>
              <a:rPr lang="es-CL" altLang="es-MX" dirty="0" err="1" smtClean="0">
                <a:solidFill>
                  <a:schemeClr val="tx1"/>
                </a:solidFill>
                <a:latin typeface="Comic Sans MS" panose="030F0702030302020204" pitchFamily="66" charset="0"/>
              </a:rPr>
              <a:t>físicoquímicos</a:t>
            </a:r>
            <a:r>
              <a:rPr lang="es-CL" altLang="es-MX" dirty="0" smtClean="0">
                <a:solidFill>
                  <a:schemeClr val="tx1"/>
                </a:solidFill>
                <a:latin typeface="Comic Sans MS" panose="030F0702030302020204" pitchFamily="66" charset="0"/>
              </a:rPr>
              <a:t> (ejemplo: precipitación)</a:t>
            </a:r>
            <a:endParaRPr lang="es-ES_tradnl" altLang="es-MX" dirty="0" smtClean="0">
              <a:solidFill>
                <a:schemeClr val="tx1"/>
              </a:solidFill>
              <a:latin typeface="Comic Sans MS" panose="030F0702030302020204" pitchFamily="66" charset="0"/>
            </a:endParaRPr>
          </a:p>
          <a:p>
            <a:endParaRPr lang="es-ES" altLang="es-MX" dirty="0" smtClean="0">
              <a:solidFill>
                <a:schemeClr val="tx1"/>
              </a:solidFill>
              <a:latin typeface="Comic Sans MS" panose="030F0702030302020204" pitchFamily="66" charset="0"/>
            </a:endParaRPr>
          </a:p>
          <a:p>
            <a:endParaRPr lang="es-ES" altLang="es-MX" dirty="0"/>
          </a:p>
        </p:txBody>
      </p:sp>
    </p:spTree>
    <p:extLst>
      <p:ext uri="{BB962C8B-B14F-4D97-AF65-F5344CB8AC3E}">
        <p14:creationId xmlns:p14="http://schemas.microsoft.com/office/powerpoint/2010/main" val="2567782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5930" y="980728"/>
            <a:ext cx="7344816" cy="5262979"/>
          </a:xfrm>
          <a:prstGeom prst="rect">
            <a:avLst/>
          </a:prstGeom>
        </p:spPr>
        <p:txBody>
          <a:bodyPr wrap="square">
            <a:spAutoFit/>
          </a:bodyPr>
          <a:lstStyle/>
          <a:p>
            <a:r>
              <a:rPr lang="es-MX" sz="2400" b="1" i="0" dirty="0" smtClean="0">
                <a:solidFill>
                  <a:srgbClr val="333333"/>
                </a:solidFill>
                <a:effectLst/>
                <a:latin typeface="Comic Sans MS" panose="030F0702030302020204" pitchFamily="66" charset="0"/>
              </a:rPr>
              <a:t>Escombreras </a:t>
            </a:r>
            <a:r>
              <a:rPr lang="es-MX" sz="2400" b="1" i="0" dirty="0" err="1" smtClean="0">
                <a:solidFill>
                  <a:srgbClr val="333333"/>
                </a:solidFill>
                <a:effectLst/>
                <a:latin typeface="Comic Sans MS" panose="030F0702030302020204" pitchFamily="66" charset="0"/>
              </a:rPr>
              <a:t>ó</a:t>
            </a:r>
            <a:r>
              <a:rPr lang="es-MX" sz="2400" b="1" i="0" dirty="0" smtClean="0">
                <a:solidFill>
                  <a:srgbClr val="333333"/>
                </a:solidFill>
                <a:effectLst/>
                <a:latin typeface="Comic Sans MS" panose="030F0702030302020204" pitchFamily="66" charset="0"/>
              </a:rPr>
              <a:t> botaderos</a:t>
            </a:r>
          </a:p>
          <a:p>
            <a:endParaRPr lang="es-MX" sz="2400" b="1" i="0" dirty="0" smtClean="0">
              <a:solidFill>
                <a:srgbClr val="333333"/>
              </a:solidFill>
              <a:effectLst/>
              <a:latin typeface="Comic Sans MS" panose="030F0702030302020204" pitchFamily="66" charset="0"/>
            </a:endParaRPr>
          </a:p>
          <a:p>
            <a:pPr algn="just"/>
            <a:r>
              <a:rPr lang="es-MX" sz="2400" b="0" i="0" dirty="0" smtClean="0">
                <a:solidFill>
                  <a:srgbClr val="333333"/>
                </a:solidFill>
                <a:effectLst/>
                <a:latin typeface="Comic Sans MS" panose="030F0702030302020204" pitchFamily="66" charset="0"/>
              </a:rPr>
              <a:t>Las actividades mineras producen, tanto si son superficiales como subterráneas, una gran cantidad de materiales de desecho que plantean el problema de su almacenamiento en condiciones adecuadas de estabilidad, seguridad e integración en el entorno.</a:t>
            </a:r>
          </a:p>
          <a:p>
            <a:pPr algn="just"/>
            <a:r>
              <a:rPr lang="es-MX" sz="2400" b="0" i="0" dirty="0" smtClean="0">
                <a:solidFill>
                  <a:srgbClr val="333333"/>
                </a:solidFill>
                <a:effectLst/>
                <a:latin typeface="Comic Sans MS" panose="030F0702030302020204" pitchFamily="66" charset="0"/>
              </a:rPr>
              <a:t>Las rocas estériles procedentes de la cobertura de las operaciones de cielo abierto o de las labores de preparación en las subterráneas se depositan, generalmente, como fragmentos gruesos en montones que constituyen las denominadas </a:t>
            </a:r>
            <a:r>
              <a:rPr lang="es-MX" sz="2400" b="1" i="0" dirty="0" smtClean="0">
                <a:solidFill>
                  <a:srgbClr val="333333"/>
                </a:solidFill>
                <a:effectLst/>
                <a:latin typeface="Comic Sans MS" panose="030F0702030302020204" pitchFamily="66" charset="0"/>
              </a:rPr>
              <a:t>escombreras o botaderos. </a:t>
            </a:r>
            <a:endParaRPr lang="es-MX" sz="2400" b="1" i="0" dirty="0">
              <a:solidFill>
                <a:srgbClr val="333333"/>
              </a:solidFill>
              <a:effectLst/>
              <a:latin typeface="Comic Sans MS" panose="030F0702030302020204" pitchFamily="66" charset="0"/>
            </a:endParaRPr>
          </a:p>
        </p:txBody>
      </p:sp>
    </p:spTree>
    <p:extLst>
      <p:ext uri="{BB962C8B-B14F-4D97-AF65-F5344CB8AC3E}">
        <p14:creationId xmlns:p14="http://schemas.microsoft.com/office/powerpoint/2010/main" val="3734334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1689" y="0"/>
            <a:ext cx="8229600" cy="1600200"/>
          </a:xfrm>
        </p:spPr>
        <p:txBody>
          <a:bodyPr/>
          <a:lstStyle/>
          <a:p>
            <a:r>
              <a:rPr lang="es-ES_tradnl" altLang="es-MX" dirty="0" smtClean="0">
                <a:solidFill>
                  <a:schemeClr val="tx1"/>
                </a:solidFill>
                <a:latin typeface="Comic Sans MS" panose="030F0702030302020204" pitchFamily="66" charset="0"/>
              </a:rPr>
              <a:t>CONCEPTOS GENERALES</a:t>
            </a:r>
            <a:endParaRPr lang="es-ES" altLang="es-MX" dirty="0">
              <a:solidFill>
                <a:schemeClr val="tx1"/>
              </a:solidFill>
              <a:latin typeface="Comic Sans MS" panose="030F0702030302020204" pitchFamily="66" charset="0"/>
            </a:endParaRPr>
          </a:p>
        </p:txBody>
      </p:sp>
      <p:sp>
        <p:nvSpPr>
          <p:cNvPr id="7171" name="Rectangle 3"/>
          <p:cNvSpPr>
            <a:spLocks noGrp="1" noChangeArrowheads="1"/>
          </p:cNvSpPr>
          <p:nvPr>
            <p:ph idx="1"/>
          </p:nvPr>
        </p:nvSpPr>
        <p:spPr>
          <a:xfrm>
            <a:off x="232013" y="1600200"/>
            <a:ext cx="8595998" cy="4525963"/>
          </a:xfrm>
        </p:spPr>
        <p:txBody>
          <a:bodyPr>
            <a:normAutofit fontScale="92500"/>
          </a:bodyPr>
          <a:lstStyle/>
          <a:p>
            <a:r>
              <a:rPr lang="es-ES" altLang="es-MX" sz="2800" dirty="0" smtClean="0">
                <a:solidFill>
                  <a:schemeClr val="tx1"/>
                </a:solidFill>
                <a:latin typeface="Comic Sans MS" panose="030F0702030302020204" pitchFamily="66" charset="0"/>
              </a:rPr>
              <a:t>La generación de aguas ácidas es el r</a:t>
            </a:r>
            <a:r>
              <a:rPr lang="el-GR" altLang="es-MX" sz="2800" dirty="0" smtClean="0">
                <a:solidFill>
                  <a:schemeClr val="tx1"/>
                </a:solidFill>
                <a:latin typeface="Comic Sans MS" panose="030F0702030302020204" pitchFamily="66" charset="0"/>
              </a:rPr>
              <a:t>esultado de una serie compleja de reacciones químicas que inv</a:t>
            </a:r>
            <a:r>
              <a:rPr lang="es-ES" altLang="es-MX" sz="2800" dirty="0" smtClean="0">
                <a:solidFill>
                  <a:schemeClr val="tx1"/>
                </a:solidFill>
                <a:latin typeface="Comic Sans MS" panose="030F0702030302020204" pitchFamily="66" charset="0"/>
              </a:rPr>
              <a:t>o</a:t>
            </a:r>
            <a:r>
              <a:rPr lang="el-GR" altLang="es-MX" sz="2800" dirty="0" smtClean="0">
                <a:solidFill>
                  <a:schemeClr val="tx1"/>
                </a:solidFill>
                <a:latin typeface="Comic Sans MS" panose="030F0702030302020204" pitchFamily="66" charset="0"/>
              </a:rPr>
              <a:t>lucra:</a:t>
            </a:r>
            <a:endParaRPr lang="es-ES" altLang="es-MX" sz="2800" dirty="0" smtClean="0">
              <a:solidFill>
                <a:schemeClr val="tx1"/>
              </a:solidFill>
              <a:latin typeface="Comic Sans MS" panose="030F0702030302020204" pitchFamily="66" charset="0"/>
            </a:endParaRPr>
          </a:p>
          <a:p>
            <a:r>
              <a:rPr lang="el-GR" altLang="es-MX" sz="2800" dirty="0" smtClean="0">
                <a:solidFill>
                  <a:schemeClr val="tx1"/>
                </a:solidFill>
                <a:latin typeface="Comic Sans MS" panose="030F0702030302020204" pitchFamily="66" charset="0"/>
              </a:rPr>
              <a:t>Generación de ácido sulfúrico, debido a la</a:t>
            </a:r>
            <a:r>
              <a:rPr lang="es-ES" altLang="es-MX" sz="2800" dirty="0" smtClean="0">
                <a:solidFill>
                  <a:schemeClr val="tx1"/>
                </a:solidFill>
                <a:latin typeface="Comic Sans MS" panose="030F0702030302020204" pitchFamily="66" charset="0"/>
              </a:rPr>
              <a:t> </a:t>
            </a:r>
            <a:r>
              <a:rPr lang="el-GR" altLang="es-MX" sz="2800" dirty="0" smtClean="0">
                <a:solidFill>
                  <a:schemeClr val="tx1"/>
                </a:solidFill>
                <a:latin typeface="Comic Sans MS" panose="030F0702030302020204" pitchFamily="66" charset="0"/>
              </a:rPr>
              <a:t>oxidación de los sulfuros por acción combinada de agua y oxígeno. Reacciones autocatalíticas y </a:t>
            </a:r>
            <a:r>
              <a:rPr lang="es-ES" altLang="es-MX" sz="2800" dirty="0" smtClean="0">
                <a:solidFill>
                  <a:schemeClr val="tx1"/>
                </a:solidFill>
                <a:latin typeface="Comic Sans MS" panose="030F0702030302020204" pitchFamily="66" charset="0"/>
              </a:rPr>
              <a:t>cuya</a:t>
            </a:r>
            <a:r>
              <a:rPr lang="el-GR" altLang="es-MX" sz="2800" dirty="0" smtClean="0">
                <a:solidFill>
                  <a:schemeClr val="tx1"/>
                </a:solidFill>
                <a:latin typeface="Comic Sans MS" panose="030F0702030302020204" pitchFamily="66" charset="0"/>
              </a:rPr>
              <a:t> velocidad es acelerada por actividad bacteriana.</a:t>
            </a:r>
          </a:p>
          <a:p>
            <a:endParaRPr lang="es-ES" altLang="es-MX" sz="2800" dirty="0" smtClean="0">
              <a:solidFill>
                <a:schemeClr val="tx1"/>
              </a:solidFill>
              <a:latin typeface="Comic Sans MS" panose="030F0702030302020204" pitchFamily="66" charset="0"/>
            </a:endParaRPr>
          </a:p>
          <a:p>
            <a:r>
              <a:rPr lang="el-GR" altLang="es-MX" sz="2800" dirty="0" smtClean="0">
                <a:solidFill>
                  <a:schemeClr val="tx1"/>
                </a:solidFill>
                <a:latin typeface="Comic Sans MS" panose="030F0702030302020204" pitchFamily="66" charset="0"/>
              </a:rPr>
              <a:t>2FeS2 + 7O2(ac) + 2H2O </a:t>
            </a:r>
            <a:r>
              <a:rPr lang="el-GR" altLang="es-MX" sz="2800" dirty="0" smtClean="0">
                <a:solidFill>
                  <a:schemeClr val="tx1"/>
                </a:solidFill>
                <a:latin typeface="Comic Sans MS" panose="030F0702030302020204" pitchFamily="66" charset="0"/>
                <a:sym typeface="Symbol" pitchFamily="18" charset="2"/>
              </a:rPr>
              <a:t></a:t>
            </a:r>
            <a:r>
              <a:rPr lang="el-GR" altLang="es-MX" sz="2800" dirty="0" smtClean="0">
                <a:solidFill>
                  <a:schemeClr val="tx1"/>
                </a:solidFill>
                <a:latin typeface="Comic Sans MS" panose="030F0702030302020204" pitchFamily="66" charset="0"/>
              </a:rPr>
              <a:t> 2FeSO4  + </a:t>
            </a:r>
            <a:r>
              <a:rPr lang="es-ES" altLang="es-MX" sz="2800" dirty="0" smtClean="0">
                <a:solidFill>
                  <a:schemeClr val="tx1"/>
                </a:solidFill>
                <a:latin typeface="Comic Sans MS" panose="030F0702030302020204" pitchFamily="66" charset="0"/>
              </a:rPr>
              <a:t>2 H2</a:t>
            </a:r>
            <a:r>
              <a:rPr lang="el-GR" altLang="es-MX" sz="2800" dirty="0" smtClean="0">
                <a:solidFill>
                  <a:schemeClr val="tx1"/>
                </a:solidFill>
                <a:latin typeface="Comic Sans MS" panose="030F0702030302020204" pitchFamily="66" charset="0"/>
              </a:rPr>
              <a:t>SO4</a:t>
            </a:r>
            <a:r>
              <a:rPr lang="es-ES" altLang="es-MX" sz="2800" dirty="0" smtClean="0">
                <a:solidFill>
                  <a:schemeClr val="tx1"/>
                </a:solidFill>
                <a:latin typeface="Comic Sans MS" panose="030F0702030302020204" pitchFamily="66" charset="0"/>
              </a:rPr>
              <a:t> 								</a:t>
            </a:r>
            <a:r>
              <a:rPr lang="es-ES" altLang="es-MX" dirty="0" smtClean="0"/>
              <a:t>			</a:t>
            </a:r>
            <a:endParaRPr lang="el-GR" altLang="es-MX" dirty="0" smtClean="0"/>
          </a:p>
          <a:p>
            <a:pPr lvl="1"/>
            <a:endParaRPr lang="es-ES_tradnl" altLang="es-MX" dirty="0" smtClean="0"/>
          </a:p>
          <a:p>
            <a:endParaRPr lang="es-ES" altLang="es-MX" dirty="0"/>
          </a:p>
        </p:txBody>
      </p:sp>
    </p:spTree>
    <p:extLst>
      <p:ext uri="{BB962C8B-B14F-4D97-AF65-F5344CB8AC3E}">
        <p14:creationId xmlns:p14="http://schemas.microsoft.com/office/powerpoint/2010/main" val="1801471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s-ES_tradnl" altLang="es-MX" dirty="0" smtClean="0">
                <a:solidFill>
                  <a:schemeClr val="tx1"/>
                </a:solidFill>
                <a:latin typeface="Comic Sans MS" panose="030F0702030302020204" pitchFamily="66" charset="0"/>
              </a:rPr>
              <a:t>CONCEPTOS GENERALES</a:t>
            </a:r>
            <a:endParaRPr lang="es-ES" altLang="es-MX" dirty="0">
              <a:solidFill>
                <a:schemeClr val="tx1"/>
              </a:solidFill>
              <a:latin typeface="Comic Sans MS" panose="030F0702030302020204" pitchFamily="66" charset="0"/>
            </a:endParaRPr>
          </a:p>
        </p:txBody>
      </p:sp>
      <p:sp>
        <p:nvSpPr>
          <p:cNvPr id="9219" name="Rectangle 3"/>
          <p:cNvSpPr>
            <a:spLocks noGrp="1" noChangeArrowheads="1"/>
          </p:cNvSpPr>
          <p:nvPr>
            <p:ph idx="1"/>
          </p:nvPr>
        </p:nvSpPr>
        <p:spPr/>
        <p:txBody>
          <a:bodyPr/>
          <a:lstStyle/>
          <a:p>
            <a:r>
              <a:rPr lang="el-GR" altLang="es-MX" sz="2800" dirty="0" smtClean="0">
                <a:solidFill>
                  <a:schemeClr val="tx1"/>
                </a:solidFill>
                <a:latin typeface="Comic Sans MS" panose="030F0702030302020204" pitchFamily="66" charset="0"/>
              </a:rPr>
              <a:t>Consumo del ácido generado </a:t>
            </a:r>
            <a:r>
              <a:rPr lang="es-ES" altLang="es-MX" sz="2800" dirty="0" smtClean="0">
                <a:solidFill>
                  <a:schemeClr val="tx1"/>
                </a:solidFill>
                <a:latin typeface="Comic Sans MS" panose="030F0702030302020204" pitchFamily="66" charset="0"/>
              </a:rPr>
              <a:t>(neutralización) </a:t>
            </a:r>
            <a:r>
              <a:rPr lang="el-GR" altLang="es-MX" sz="2800" dirty="0" smtClean="0">
                <a:solidFill>
                  <a:schemeClr val="tx1"/>
                </a:solidFill>
                <a:latin typeface="Comic Sans MS" panose="030F0702030302020204" pitchFamily="66" charset="0"/>
              </a:rPr>
              <a:t>por los</a:t>
            </a:r>
            <a:r>
              <a:rPr lang="es-ES" altLang="es-MX" sz="2800" dirty="0" smtClean="0">
                <a:solidFill>
                  <a:schemeClr val="tx1"/>
                </a:solidFill>
                <a:latin typeface="Comic Sans MS" panose="030F0702030302020204" pitchFamily="66" charset="0"/>
              </a:rPr>
              <a:t> </a:t>
            </a:r>
            <a:r>
              <a:rPr lang="el-GR" altLang="es-MX" sz="2800" dirty="0" smtClean="0">
                <a:solidFill>
                  <a:schemeClr val="tx1"/>
                </a:solidFill>
                <a:latin typeface="Comic Sans MS" panose="030F0702030302020204" pitchFamily="66" charset="0"/>
              </a:rPr>
              <a:t>componentes </a:t>
            </a:r>
            <a:r>
              <a:rPr lang="es-ES" altLang="es-MX" sz="2800" dirty="0" smtClean="0">
                <a:solidFill>
                  <a:schemeClr val="tx1"/>
                </a:solidFill>
                <a:latin typeface="Comic Sans MS" panose="030F0702030302020204" pitchFamily="66" charset="0"/>
              </a:rPr>
              <a:t>presentes en el mismo material que son consumidores. </a:t>
            </a:r>
            <a:r>
              <a:rPr lang="el-GR" altLang="es-MX" sz="2800" dirty="0" smtClean="0">
                <a:solidFill>
                  <a:schemeClr val="tx1"/>
                </a:solidFill>
                <a:latin typeface="Comic Sans MS" panose="030F0702030302020204" pitchFamily="66" charset="0"/>
              </a:rPr>
              <a:t> </a:t>
            </a:r>
            <a:endParaRPr lang="es-ES" altLang="es-MX" sz="2800" dirty="0" smtClean="0">
              <a:solidFill>
                <a:schemeClr val="tx1"/>
              </a:solidFill>
              <a:latin typeface="Comic Sans MS" panose="030F0702030302020204" pitchFamily="66" charset="0"/>
            </a:endParaRPr>
          </a:p>
          <a:p>
            <a:r>
              <a:rPr lang="es-ES" altLang="es-MX" sz="2800" dirty="0" smtClean="0">
                <a:solidFill>
                  <a:schemeClr val="tx1"/>
                </a:solidFill>
                <a:latin typeface="Comic Sans MS" panose="030F0702030302020204" pitchFamily="66" charset="0"/>
              </a:rPr>
              <a:t>Las </a:t>
            </a:r>
            <a:r>
              <a:rPr lang="el-GR" altLang="es-MX" sz="2800" dirty="0" smtClean="0">
                <a:solidFill>
                  <a:schemeClr val="tx1"/>
                </a:solidFill>
                <a:latin typeface="Comic Sans MS" panose="030F0702030302020204" pitchFamily="66" charset="0"/>
              </a:rPr>
              <a:t>reacciones </a:t>
            </a:r>
            <a:r>
              <a:rPr lang="es-ES" altLang="es-MX" sz="2800" dirty="0" smtClean="0">
                <a:solidFill>
                  <a:schemeClr val="tx1"/>
                </a:solidFill>
                <a:latin typeface="Comic Sans MS" panose="030F0702030302020204" pitchFamily="66" charset="0"/>
              </a:rPr>
              <a:t>dan como resultado </a:t>
            </a:r>
            <a:r>
              <a:rPr lang="el-GR" altLang="es-MX" sz="2800" dirty="0" smtClean="0">
                <a:solidFill>
                  <a:schemeClr val="tx1"/>
                </a:solidFill>
                <a:latin typeface="Comic Sans MS" panose="030F0702030302020204" pitchFamily="66" charset="0"/>
              </a:rPr>
              <a:t>la precipitación de sulfato de calcio e hidróxidos metálicos, oxi-hidróxidos y otros compuestos.</a:t>
            </a:r>
          </a:p>
          <a:p>
            <a:r>
              <a:rPr lang="el-GR" altLang="es-MX" sz="2800" dirty="0" smtClean="0">
                <a:solidFill>
                  <a:schemeClr val="tx1"/>
                </a:solidFill>
                <a:latin typeface="Comic Sans MS" panose="030F0702030302020204" pitchFamily="66" charset="0"/>
              </a:rPr>
              <a:t>La calcita dará la siguiente reacción:</a:t>
            </a:r>
          </a:p>
          <a:p>
            <a:r>
              <a:rPr lang="el-GR" altLang="es-MX" sz="2800" dirty="0" smtClean="0">
                <a:solidFill>
                  <a:schemeClr val="tx1"/>
                </a:solidFill>
                <a:latin typeface="Comic Sans MS" panose="030F0702030302020204" pitchFamily="66" charset="0"/>
              </a:rPr>
              <a:t>CaCO3(s)  + 2H+     </a:t>
            </a:r>
            <a:r>
              <a:rPr lang="el-GR" altLang="es-MX" sz="2800" dirty="0" smtClean="0">
                <a:solidFill>
                  <a:schemeClr val="tx1"/>
                </a:solidFill>
                <a:latin typeface="Comic Sans MS" panose="030F0702030302020204" pitchFamily="66" charset="0"/>
                <a:sym typeface="Symbol" pitchFamily="18" charset="2"/>
              </a:rPr>
              <a:t></a:t>
            </a:r>
            <a:r>
              <a:rPr lang="el-GR" altLang="es-MX" sz="2800" dirty="0" smtClean="0">
                <a:solidFill>
                  <a:schemeClr val="tx1"/>
                </a:solidFill>
                <a:latin typeface="Comic Sans MS" panose="030F0702030302020204" pitchFamily="66" charset="0"/>
              </a:rPr>
              <a:t>    Ca+2  + H2CO3(ac</a:t>
            </a:r>
            <a:r>
              <a:rPr lang="el-GR" altLang="es-MX" dirty="0" smtClean="0"/>
              <a:t>)</a:t>
            </a:r>
          </a:p>
          <a:p>
            <a:endParaRPr lang="es-ES" altLang="es-MX" dirty="0" smtClean="0"/>
          </a:p>
          <a:p>
            <a:endParaRPr lang="es-ES" altLang="es-MX" dirty="0"/>
          </a:p>
        </p:txBody>
      </p:sp>
    </p:spTree>
    <p:extLst>
      <p:ext uri="{BB962C8B-B14F-4D97-AF65-F5344CB8AC3E}">
        <p14:creationId xmlns:p14="http://schemas.microsoft.com/office/powerpoint/2010/main" val="406542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s-ES_tradnl" altLang="es-MX" dirty="0" smtClean="0">
                <a:solidFill>
                  <a:schemeClr val="tx1"/>
                </a:solidFill>
                <a:latin typeface="Comic Sans MS" panose="030F0702030302020204" pitchFamily="66" charset="0"/>
              </a:rPr>
              <a:t>CONCEPTOS GENERALES</a:t>
            </a:r>
            <a:endParaRPr lang="es-ES" altLang="es-MX" dirty="0">
              <a:solidFill>
                <a:schemeClr val="tx1"/>
              </a:solidFill>
              <a:latin typeface="Comic Sans MS" panose="030F0702030302020204" pitchFamily="66" charset="0"/>
            </a:endParaRPr>
          </a:p>
        </p:txBody>
      </p:sp>
      <p:sp>
        <p:nvSpPr>
          <p:cNvPr id="10243" name="Rectangle 3"/>
          <p:cNvSpPr>
            <a:spLocks noGrp="1" noChangeArrowheads="1"/>
          </p:cNvSpPr>
          <p:nvPr>
            <p:ph idx="1"/>
          </p:nvPr>
        </p:nvSpPr>
        <p:spPr>
          <a:xfrm>
            <a:off x="482280" y="1916832"/>
            <a:ext cx="8229600" cy="4525963"/>
          </a:xfrm>
        </p:spPr>
        <p:txBody>
          <a:bodyPr>
            <a:normAutofit/>
          </a:bodyPr>
          <a:lstStyle/>
          <a:p>
            <a:r>
              <a:rPr lang="el-GR" altLang="es-MX" sz="2800" dirty="0" smtClean="0">
                <a:solidFill>
                  <a:schemeClr val="tx1"/>
                </a:solidFill>
                <a:latin typeface="Comic Sans MS" panose="030F0702030302020204" pitchFamily="66" charset="0"/>
              </a:rPr>
              <a:t>Si la capacidad de consumo de ácido es mas alta que la generación de ácido, es posible que el drenaje sea neutro o alcalino.</a:t>
            </a:r>
            <a:endParaRPr lang="es-ES" altLang="es-MX" sz="2800" dirty="0" smtClean="0">
              <a:solidFill>
                <a:schemeClr val="tx1"/>
              </a:solidFill>
              <a:latin typeface="Comic Sans MS" panose="030F0702030302020204" pitchFamily="66" charset="0"/>
            </a:endParaRPr>
          </a:p>
          <a:p>
            <a:r>
              <a:rPr lang="el-GR" altLang="es-MX" sz="2800" dirty="0" smtClean="0">
                <a:solidFill>
                  <a:schemeClr val="tx1"/>
                </a:solidFill>
                <a:latin typeface="Comic Sans MS" panose="030F0702030302020204" pitchFamily="66" charset="0"/>
              </a:rPr>
              <a:t>Si la capacidad de consumo de ácido es mas </a:t>
            </a:r>
            <a:r>
              <a:rPr lang="es-ES" altLang="es-MX" sz="2800" dirty="0" smtClean="0">
                <a:solidFill>
                  <a:schemeClr val="tx1"/>
                </a:solidFill>
                <a:latin typeface="Comic Sans MS" panose="030F0702030302020204" pitchFamily="66" charset="0"/>
              </a:rPr>
              <a:t>baja </a:t>
            </a:r>
            <a:r>
              <a:rPr lang="el-GR" altLang="es-MX" sz="2800" dirty="0" smtClean="0">
                <a:solidFill>
                  <a:schemeClr val="tx1"/>
                </a:solidFill>
                <a:latin typeface="Comic Sans MS" panose="030F0702030302020204" pitchFamily="66" charset="0"/>
              </a:rPr>
              <a:t>que la generación de ácido, es posible que el drenaje sea</a:t>
            </a:r>
            <a:r>
              <a:rPr lang="es-ES" altLang="es-MX" sz="2800" dirty="0" smtClean="0">
                <a:solidFill>
                  <a:schemeClr val="tx1"/>
                </a:solidFill>
                <a:latin typeface="Comic Sans MS" panose="030F0702030302020204" pitchFamily="66" charset="0"/>
              </a:rPr>
              <a:t> ácido.</a:t>
            </a:r>
            <a:endParaRPr lang="es-ES" altLang="es-MX" sz="28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806347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3528" y="332656"/>
            <a:ext cx="8229600" cy="1600200"/>
          </a:xfrm>
        </p:spPr>
        <p:txBody>
          <a:bodyPr/>
          <a:lstStyle/>
          <a:p>
            <a:r>
              <a:rPr lang="es-ES_tradnl" altLang="es-MX" sz="3200" dirty="0" smtClean="0">
                <a:solidFill>
                  <a:schemeClr val="tx1"/>
                </a:solidFill>
                <a:latin typeface="Comic Sans MS" panose="030F0702030302020204" pitchFamily="66" charset="0"/>
              </a:rPr>
              <a:t>REACCIONES DE OXIDACIÓN-GENERACIÓN DE ACIDO</a:t>
            </a:r>
            <a:endParaRPr lang="es-ES" altLang="es-MX" sz="3200" dirty="0">
              <a:solidFill>
                <a:schemeClr val="tx1"/>
              </a:solidFill>
              <a:latin typeface="Comic Sans MS" panose="030F0702030302020204" pitchFamily="66" charset="0"/>
            </a:endParaRPr>
          </a:p>
        </p:txBody>
      </p:sp>
      <p:sp>
        <p:nvSpPr>
          <p:cNvPr id="11267" name="Rectangle 3"/>
          <p:cNvSpPr>
            <a:spLocks noGrp="1" noChangeArrowheads="1"/>
          </p:cNvSpPr>
          <p:nvPr>
            <p:ph idx="1"/>
          </p:nvPr>
        </p:nvSpPr>
        <p:spPr>
          <a:xfrm>
            <a:off x="491765" y="2376392"/>
            <a:ext cx="8229600" cy="4525963"/>
          </a:xfrm>
        </p:spPr>
        <p:txBody>
          <a:bodyPr>
            <a:normAutofit/>
          </a:bodyPr>
          <a:lstStyle/>
          <a:p>
            <a:r>
              <a:rPr lang="el-GR" altLang="es-MX" sz="2800" dirty="0" smtClean="0">
                <a:solidFill>
                  <a:schemeClr val="tx1"/>
                </a:solidFill>
                <a:latin typeface="Comic Sans MS" panose="030F0702030302020204" pitchFamily="66" charset="0"/>
              </a:rPr>
              <a:t>La reación química que da cuenta de la generación de ácido sulfúrico a partir de pirita (sumando ambas reacciones):</a:t>
            </a:r>
          </a:p>
          <a:p>
            <a:endParaRPr lang="es-ES" altLang="es-MX" sz="2800" dirty="0" smtClean="0">
              <a:solidFill>
                <a:schemeClr val="tx1"/>
              </a:solidFill>
              <a:latin typeface="Comic Sans MS" panose="030F0702030302020204" pitchFamily="66" charset="0"/>
            </a:endParaRPr>
          </a:p>
          <a:p>
            <a:r>
              <a:rPr lang="el-GR" altLang="es-MX" sz="2800" dirty="0" smtClean="0">
                <a:solidFill>
                  <a:schemeClr val="tx1"/>
                </a:solidFill>
                <a:latin typeface="Comic Sans MS" panose="030F0702030302020204" pitchFamily="66" charset="0"/>
              </a:rPr>
              <a:t>2FeS2 + 7O2(ac) + 2H2O </a:t>
            </a:r>
            <a:r>
              <a:rPr lang="el-GR" altLang="es-MX" sz="2800" dirty="0" smtClean="0">
                <a:solidFill>
                  <a:schemeClr val="tx1"/>
                </a:solidFill>
                <a:latin typeface="Comic Sans MS" panose="030F0702030302020204" pitchFamily="66" charset="0"/>
                <a:sym typeface="Symbol" pitchFamily="18" charset="2"/>
              </a:rPr>
              <a:t></a:t>
            </a:r>
            <a:r>
              <a:rPr lang="el-GR" altLang="es-MX" sz="2800" dirty="0" smtClean="0">
                <a:solidFill>
                  <a:schemeClr val="tx1"/>
                </a:solidFill>
                <a:latin typeface="Comic Sans MS" panose="030F0702030302020204" pitchFamily="66" charset="0"/>
              </a:rPr>
              <a:t> 2FeSO4  + </a:t>
            </a:r>
            <a:r>
              <a:rPr lang="es-ES" altLang="es-MX" sz="2800" dirty="0" smtClean="0">
                <a:solidFill>
                  <a:schemeClr val="tx1"/>
                </a:solidFill>
                <a:latin typeface="Comic Sans MS" panose="030F0702030302020204" pitchFamily="66" charset="0"/>
              </a:rPr>
              <a:t>2H2</a:t>
            </a:r>
            <a:r>
              <a:rPr lang="el-GR" altLang="es-MX" sz="2800" dirty="0" smtClean="0">
                <a:solidFill>
                  <a:schemeClr val="tx1"/>
                </a:solidFill>
                <a:latin typeface="Comic Sans MS" panose="030F0702030302020204" pitchFamily="66" charset="0"/>
              </a:rPr>
              <a:t>SO4</a:t>
            </a:r>
            <a:r>
              <a:rPr lang="es-ES" altLang="es-MX" sz="2800" dirty="0" smtClean="0">
                <a:solidFill>
                  <a:schemeClr val="tx1"/>
                </a:solidFill>
                <a:latin typeface="Comic Sans MS" panose="030F0702030302020204" pitchFamily="66" charset="0"/>
              </a:rPr>
              <a:t> </a:t>
            </a:r>
          </a:p>
          <a:p>
            <a:r>
              <a:rPr lang="es-ES" altLang="es-MX" sz="2800" dirty="0" smtClean="0">
                <a:solidFill>
                  <a:schemeClr val="tx1"/>
                </a:solidFill>
                <a:latin typeface="Comic Sans MS" panose="030F0702030302020204" pitchFamily="66" charset="0"/>
              </a:rPr>
              <a:t> 						</a:t>
            </a:r>
          </a:p>
          <a:p>
            <a:r>
              <a:rPr lang="el-GR" altLang="es-MX" sz="2800" dirty="0" smtClean="0">
                <a:solidFill>
                  <a:schemeClr val="tx1"/>
                </a:solidFill>
                <a:latin typeface="Comic Sans MS" panose="030F0702030302020204" pitchFamily="66" charset="0"/>
              </a:rPr>
              <a:t>Esta reacción produce acidez.</a:t>
            </a:r>
            <a:endParaRPr lang="es-ES_tradnl" altLang="es-MX" sz="2800" dirty="0" smtClean="0">
              <a:solidFill>
                <a:schemeClr val="tx1"/>
              </a:solidFill>
              <a:latin typeface="Comic Sans MS" panose="030F0702030302020204" pitchFamily="66" charset="0"/>
            </a:endParaRPr>
          </a:p>
          <a:p>
            <a:endParaRPr lang="es-ES" altLang="es-MX" sz="28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75165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s-ES_tradnl" altLang="es-MX" sz="2800" dirty="0" smtClean="0">
                <a:solidFill>
                  <a:schemeClr val="tx1"/>
                </a:solidFill>
                <a:latin typeface="Comic Sans MS" panose="030F0702030302020204" pitchFamily="66" charset="0"/>
              </a:rPr>
              <a:t>REACCIONES DE OXIDACIÓN-GENERACIÓN DE ACIDO</a:t>
            </a:r>
            <a:endParaRPr lang="es-ES" altLang="es-MX" sz="2800" dirty="0">
              <a:solidFill>
                <a:schemeClr val="tx1"/>
              </a:solidFill>
              <a:latin typeface="Comic Sans MS" panose="030F0702030302020204" pitchFamily="66" charset="0"/>
            </a:endParaRPr>
          </a:p>
        </p:txBody>
      </p:sp>
      <p:sp>
        <p:nvSpPr>
          <p:cNvPr id="14339" name="Rectangle 3"/>
          <p:cNvSpPr>
            <a:spLocks noGrp="1" noChangeArrowheads="1"/>
          </p:cNvSpPr>
          <p:nvPr>
            <p:ph idx="1"/>
          </p:nvPr>
        </p:nvSpPr>
        <p:spPr>
          <a:xfrm>
            <a:off x="457200" y="1617260"/>
            <a:ext cx="8229600" cy="4525963"/>
          </a:xfrm>
        </p:spPr>
        <p:txBody>
          <a:bodyPr>
            <a:noAutofit/>
          </a:bodyPr>
          <a:lstStyle/>
          <a:p>
            <a:r>
              <a:rPr lang="es-ES_tradnl" altLang="es-MX" sz="2600" dirty="0" smtClean="0">
                <a:solidFill>
                  <a:schemeClr val="tx1"/>
                </a:solidFill>
                <a:latin typeface="Comic Sans MS" panose="030F0702030302020204" pitchFamily="66" charset="0"/>
              </a:rPr>
              <a:t>Si el potencial </a:t>
            </a:r>
            <a:r>
              <a:rPr lang="el-GR" altLang="es-MX" sz="2600" dirty="0" smtClean="0">
                <a:solidFill>
                  <a:schemeClr val="tx1"/>
                </a:solidFill>
                <a:latin typeface="Comic Sans MS" panose="030F0702030302020204" pitchFamily="66" charset="0"/>
              </a:rPr>
              <a:t>de oxidación se mantiene, se producirá la oxidación de Fe(II) a Fe(III), consumiendo parte de la acidez producida.</a:t>
            </a:r>
            <a:endParaRPr lang="el-GR" altLang="es-MX" sz="2600" noProof="1" smtClean="0">
              <a:solidFill>
                <a:schemeClr val="tx1"/>
              </a:solidFill>
              <a:latin typeface="Comic Sans MS" panose="030F0702030302020204" pitchFamily="66" charset="0"/>
            </a:endParaRPr>
          </a:p>
          <a:p>
            <a:r>
              <a:rPr lang="el-GR" altLang="es-MX" sz="2600" dirty="0" smtClean="0">
                <a:solidFill>
                  <a:schemeClr val="tx1"/>
                </a:solidFill>
                <a:latin typeface="Comic Sans MS" panose="030F0702030302020204" pitchFamily="66" charset="0"/>
              </a:rPr>
              <a:t>Reacción espontánea a pH superiores a 3</a:t>
            </a:r>
          </a:p>
          <a:p>
            <a:r>
              <a:rPr lang="el-GR" altLang="es-MX" sz="2600" dirty="0" smtClean="0">
                <a:solidFill>
                  <a:schemeClr val="tx1"/>
                </a:solidFill>
                <a:latin typeface="Comic Sans MS" panose="030F0702030302020204" pitchFamily="66" charset="0"/>
              </a:rPr>
              <a:t>Reacción espontánea a pH superiores a 3</a:t>
            </a:r>
          </a:p>
          <a:p>
            <a:r>
              <a:rPr lang="el-GR" altLang="es-MX" sz="2600" dirty="0" smtClean="0">
                <a:solidFill>
                  <a:schemeClr val="tx1"/>
                </a:solidFill>
                <a:latin typeface="Comic Sans MS" panose="030F0702030302020204" pitchFamily="66" charset="0"/>
              </a:rPr>
              <a:t>4Fe+2 + O2(ac) + 4H+   </a:t>
            </a:r>
            <a:r>
              <a:rPr lang="el-GR" altLang="es-MX" sz="2600" dirty="0" smtClean="0">
                <a:solidFill>
                  <a:schemeClr val="tx1"/>
                </a:solidFill>
                <a:latin typeface="Comic Sans MS" panose="030F0702030302020204" pitchFamily="66" charset="0"/>
                <a:sym typeface="Symbol" pitchFamily="18" charset="2"/>
              </a:rPr>
              <a:t></a:t>
            </a:r>
            <a:r>
              <a:rPr lang="el-GR" altLang="es-MX" sz="2600" dirty="0" smtClean="0">
                <a:solidFill>
                  <a:schemeClr val="tx1"/>
                </a:solidFill>
                <a:latin typeface="Comic Sans MS" panose="030F0702030302020204" pitchFamily="66" charset="0"/>
              </a:rPr>
              <a:t>   4Fe+3  + 2H2O</a:t>
            </a:r>
          </a:p>
          <a:p>
            <a:r>
              <a:rPr lang="es-ES" altLang="es-MX" sz="2600" dirty="0">
                <a:solidFill>
                  <a:schemeClr val="tx1"/>
                </a:solidFill>
                <a:latin typeface="Comic Sans MS" panose="030F0702030302020204" pitchFamily="66" charset="0"/>
              </a:rPr>
              <a:t>R</a:t>
            </a:r>
            <a:r>
              <a:rPr lang="el-GR" altLang="es-MX" sz="2600" dirty="0" smtClean="0">
                <a:solidFill>
                  <a:schemeClr val="tx1"/>
                </a:solidFill>
                <a:latin typeface="Comic Sans MS" panose="030F0702030302020204" pitchFamily="66" charset="0"/>
              </a:rPr>
              <a:t>eacción espontánea a pH superiores + O Reacción  catalizada por bacterias</a:t>
            </a:r>
          </a:p>
          <a:p>
            <a:r>
              <a:rPr lang="el-GR" altLang="es-MX" sz="2600" dirty="0" smtClean="0">
                <a:solidFill>
                  <a:schemeClr val="tx1"/>
                </a:solidFill>
                <a:latin typeface="Comic Sans MS" panose="030F0702030302020204" pitchFamily="66" charset="0"/>
              </a:rPr>
              <a:t>4Fe+2 + O2(ac) + 4H+   </a:t>
            </a:r>
            <a:r>
              <a:rPr lang="el-GR" altLang="es-MX" sz="2600" dirty="0" smtClean="0">
                <a:solidFill>
                  <a:schemeClr val="tx1"/>
                </a:solidFill>
                <a:latin typeface="Comic Sans MS" panose="030F0702030302020204" pitchFamily="66" charset="0"/>
                <a:sym typeface="Symbol" pitchFamily="18" charset="2"/>
              </a:rPr>
              <a:t></a:t>
            </a:r>
            <a:r>
              <a:rPr lang="el-GR" altLang="es-MX" sz="2600" dirty="0" smtClean="0">
                <a:solidFill>
                  <a:schemeClr val="tx1"/>
                </a:solidFill>
                <a:latin typeface="Comic Sans MS" panose="030F0702030302020204" pitchFamily="66" charset="0"/>
              </a:rPr>
              <a:t>   4Fe+3  + 2H2O </a:t>
            </a:r>
            <a:r>
              <a:rPr lang="es-ES" altLang="es-MX" sz="2600" dirty="0" smtClean="0">
                <a:solidFill>
                  <a:schemeClr val="tx1"/>
                </a:solidFill>
                <a:latin typeface="Comic Sans MS" panose="030F0702030302020204" pitchFamily="66" charset="0"/>
              </a:rPr>
              <a:t>Es</a:t>
            </a:r>
          </a:p>
          <a:p>
            <a:endParaRPr lang="es-ES" altLang="es-MX" sz="2600" dirty="0" smtClean="0">
              <a:solidFill>
                <a:schemeClr val="tx1"/>
              </a:solidFill>
              <a:latin typeface="Comic Sans MS" panose="030F0702030302020204" pitchFamily="66" charset="0"/>
            </a:endParaRPr>
          </a:p>
          <a:p>
            <a:r>
              <a:rPr lang="es-ES" altLang="es-MX" sz="2600" dirty="0" err="1" smtClean="0">
                <a:solidFill>
                  <a:schemeClr val="tx1"/>
                </a:solidFill>
                <a:latin typeface="Comic Sans MS" panose="030F0702030302020204" pitchFamily="66" charset="0"/>
              </a:rPr>
              <a:t>EEs</a:t>
            </a:r>
            <a:r>
              <a:rPr lang="el-GR" altLang="es-MX" sz="2600" dirty="0" smtClean="0">
                <a:solidFill>
                  <a:schemeClr val="tx1"/>
                </a:solidFill>
                <a:latin typeface="Comic Sans MS" panose="030F0702030302020204" pitchFamily="66" charset="0"/>
              </a:rPr>
              <a:t>c) + 4H+   </a:t>
            </a:r>
            <a:r>
              <a:rPr lang="el-GR" altLang="es-MX" sz="2600" dirty="0" smtClean="0">
                <a:solidFill>
                  <a:schemeClr val="tx1"/>
                </a:solidFill>
                <a:latin typeface="Comic Sans MS" panose="030F0702030302020204" pitchFamily="66" charset="0"/>
                <a:sym typeface="Symbol" pitchFamily="18" charset="2"/>
              </a:rPr>
              <a:t></a:t>
            </a:r>
            <a:r>
              <a:rPr lang="el-GR" altLang="es-MX" sz="2600" dirty="0" smtClean="0">
                <a:solidFill>
                  <a:schemeClr val="tx1"/>
                </a:solidFill>
                <a:latin typeface="Comic Sans MS" panose="030F0702030302020204" pitchFamily="66" charset="0"/>
              </a:rPr>
              <a:t>3  + 2H2O</a:t>
            </a:r>
            <a:endParaRPr lang="el-GR" altLang="es-MX" sz="26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963713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38478" y="692696"/>
            <a:ext cx="8229600" cy="1600200"/>
          </a:xfrm>
        </p:spPr>
        <p:txBody>
          <a:bodyPr/>
          <a:lstStyle/>
          <a:p>
            <a:r>
              <a:rPr lang="es-ES" altLang="es-MX" sz="3200" dirty="0" smtClean="0">
                <a:latin typeface="Comic Sans MS" panose="030F0702030302020204" pitchFamily="66" charset="0"/>
              </a:rPr>
              <a:t>¿QUE BACTERIAS PUEDEN HACER ESTA REACCIÓN</a:t>
            </a:r>
            <a:r>
              <a:rPr lang="es-ES" altLang="es-MX" dirty="0" smtClean="0"/>
              <a:t>?</a:t>
            </a:r>
            <a:endParaRPr lang="es-ES" altLang="es-MX" dirty="0"/>
          </a:p>
        </p:txBody>
      </p:sp>
      <p:sp>
        <p:nvSpPr>
          <p:cNvPr id="17411" name="Rectangle 3"/>
          <p:cNvSpPr>
            <a:spLocks noGrp="1" noChangeArrowheads="1"/>
          </p:cNvSpPr>
          <p:nvPr>
            <p:ph idx="1"/>
          </p:nvPr>
        </p:nvSpPr>
        <p:spPr>
          <a:xfrm>
            <a:off x="470061" y="2924944"/>
            <a:ext cx="8229600" cy="4525963"/>
          </a:xfrm>
        </p:spPr>
        <p:txBody>
          <a:bodyPr/>
          <a:lstStyle/>
          <a:p>
            <a:r>
              <a:rPr lang="es-ES" altLang="es-MX" sz="2800" dirty="0" smtClean="0">
                <a:solidFill>
                  <a:schemeClr val="tx1"/>
                </a:solidFill>
                <a:latin typeface="Comic Sans MS" panose="030F0702030302020204" pitchFamily="66" charset="0"/>
              </a:rPr>
              <a:t>B</a:t>
            </a:r>
            <a:r>
              <a:rPr lang="el-GR" altLang="es-MX" sz="2800" dirty="0" smtClean="0">
                <a:solidFill>
                  <a:schemeClr val="tx1"/>
                </a:solidFill>
                <a:latin typeface="Comic Sans MS" panose="030F0702030302020204" pitchFamily="66" charset="0"/>
              </a:rPr>
              <a:t>acterias involucradas:</a:t>
            </a:r>
          </a:p>
          <a:p>
            <a:pPr lvl="1"/>
            <a:r>
              <a:rPr lang="el-GR" altLang="es-MX" sz="2800" dirty="0" smtClean="0">
                <a:solidFill>
                  <a:schemeClr val="tx1"/>
                </a:solidFill>
                <a:latin typeface="Comic Sans MS" panose="030F0702030302020204" pitchFamily="66" charset="0"/>
              </a:rPr>
              <a:t>Acidithiobacillus ferrooxidans</a:t>
            </a:r>
          </a:p>
          <a:p>
            <a:pPr lvl="1"/>
            <a:r>
              <a:rPr lang="el-GR" altLang="es-MX" sz="2800" dirty="0" smtClean="0">
                <a:solidFill>
                  <a:schemeClr val="tx1"/>
                </a:solidFill>
                <a:latin typeface="Comic Sans MS" panose="030F0702030302020204" pitchFamily="66" charset="0"/>
              </a:rPr>
              <a:t>Leptospirillum ferrooxidans</a:t>
            </a:r>
          </a:p>
          <a:p>
            <a:pPr lvl="1"/>
            <a:r>
              <a:rPr lang="es-MX" altLang="es-MX" sz="2800" noProof="1" smtClean="0">
                <a:solidFill>
                  <a:schemeClr val="tx1"/>
                </a:solidFill>
                <a:latin typeface="Comic Sans MS" panose="030F0702030302020204" pitchFamily="66" charset="0"/>
              </a:rPr>
              <a:t>Otras especies</a:t>
            </a:r>
          </a:p>
          <a:p>
            <a:endParaRPr lang="es-ES" altLang="es-MX" dirty="0">
              <a:solidFill>
                <a:schemeClr val="tx1"/>
              </a:solidFill>
            </a:endParaRPr>
          </a:p>
        </p:txBody>
      </p:sp>
    </p:spTree>
    <p:extLst>
      <p:ext uri="{BB962C8B-B14F-4D97-AF65-F5344CB8AC3E}">
        <p14:creationId xmlns:p14="http://schemas.microsoft.com/office/powerpoint/2010/main" val="3502957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16632"/>
            <a:ext cx="8229600" cy="1600200"/>
          </a:xfrm>
        </p:spPr>
        <p:txBody>
          <a:bodyPr/>
          <a:lstStyle/>
          <a:p>
            <a:r>
              <a:rPr lang="es-ES_tradnl" altLang="es-MX" sz="3200" dirty="0" smtClean="0">
                <a:solidFill>
                  <a:schemeClr val="tx1"/>
                </a:solidFill>
                <a:latin typeface="Comic Sans MS" panose="030F0702030302020204" pitchFamily="66" charset="0"/>
              </a:rPr>
              <a:t>REACCIONES DE OXIDACIÓN-GENERACIÓN DE ACIDO</a:t>
            </a:r>
            <a:endParaRPr lang="es-ES" altLang="es-MX" sz="3200" dirty="0">
              <a:solidFill>
                <a:schemeClr val="tx1"/>
              </a:solidFill>
              <a:latin typeface="Comic Sans MS" panose="030F0702030302020204" pitchFamily="66" charset="0"/>
            </a:endParaRPr>
          </a:p>
        </p:txBody>
      </p:sp>
      <p:sp>
        <p:nvSpPr>
          <p:cNvPr id="16387" name="Rectangle 3"/>
          <p:cNvSpPr>
            <a:spLocks noGrp="1" noChangeArrowheads="1"/>
          </p:cNvSpPr>
          <p:nvPr>
            <p:ph idx="1"/>
          </p:nvPr>
        </p:nvSpPr>
        <p:spPr>
          <a:xfrm>
            <a:off x="457200" y="2060848"/>
            <a:ext cx="8229600" cy="4525963"/>
          </a:xfrm>
        </p:spPr>
        <p:txBody>
          <a:bodyPr>
            <a:normAutofit lnSpcReduction="10000"/>
          </a:bodyPr>
          <a:lstStyle/>
          <a:p>
            <a:r>
              <a:rPr lang="es-MX" altLang="es-MX" sz="2800" noProof="1" smtClean="0">
                <a:solidFill>
                  <a:schemeClr val="tx1"/>
                </a:solidFill>
                <a:latin typeface="Comic Sans MS" panose="030F0702030302020204" pitchFamily="66" charset="0"/>
              </a:rPr>
              <a:t>Azufre elemental puede ser oxidado por bacterias </a:t>
            </a:r>
          </a:p>
          <a:p>
            <a:endParaRPr lang="es-ES" altLang="es-MX" sz="2800" dirty="0" smtClean="0">
              <a:solidFill>
                <a:schemeClr val="tx1"/>
              </a:solidFill>
              <a:latin typeface="Comic Sans MS" panose="030F0702030302020204" pitchFamily="66" charset="0"/>
            </a:endParaRPr>
          </a:p>
          <a:p>
            <a:r>
              <a:rPr lang="es-ES" altLang="es-MX" sz="2800" noProof="1" smtClean="0">
                <a:solidFill>
                  <a:schemeClr val="tx1"/>
                </a:solidFill>
                <a:latin typeface="Comic Sans MS" panose="030F0702030302020204" pitchFamily="66" charset="0"/>
              </a:rPr>
              <a:t>S  + </a:t>
            </a:r>
            <a:r>
              <a:rPr lang="es-ES" altLang="es-MX" sz="2800" dirty="0" smtClean="0">
                <a:solidFill>
                  <a:schemeClr val="tx1"/>
                </a:solidFill>
                <a:latin typeface="Comic Sans MS" panose="030F0702030302020204" pitchFamily="66" charset="0"/>
              </a:rPr>
              <a:t>3 ½ </a:t>
            </a:r>
            <a:r>
              <a:rPr lang="es-ES" altLang="es-MX" sz="2800" noProof="1" smtClean="0">
                <a:solidFill>
                  <a:schemeClr val="tx1"/>
                </a:solidFill>
                <a:latin typeface="Comic Sans MS" panose="030F0702030302020204" pitchFamily="66" charset="0"/>
              </a:rPr>
              <a:t>O2  +H2O    </a:t>
            </a:r>
            <a:r>
              <a:rPr lang="el-GR" altLang="es-MX" sz="2800" dirty="0" smtClean="0">
                <a:solidFill>
                  <a:schemeClr val="tx1"/>
                </a:solidFill>
                <a:latin typeface="Comic Sans MS" panose="030F0702030302020204" pitchFamily="66" charset="0"/>
                <a:sym typeface="Symbol" pitchFamily="18" charset="2"/>
              </a:rPr>
              <a:t></a:t>
            </a:r>
            <a:r>
              <a:rPr lang="el-GR" altLang="es-MX" sz="2800" dirty="0" smtClean="0">
                <a:solidFill>
                  <a:schemeClr val="tx1"/>
                </a:solidFill>
                <a:latin typeface="Comic Sans MS" panose="030F0702030302020204" pitchFamily="66" charset="0"/>
              </a:rPr>
              <a:t> H2SO4</a:t>
            </a:r>
            <a:endParaRPr lang="es-ES" altLang="es-MX" sz="2800" dirty="0" smtClean="0">
              <a:solidFill>
                <a:schemeClr val="tx1"/>
              </a:solidFill>
              <a:latin typeface="Comic Sans MS" panose="030F0702030302020204" pitchFamily="66" charset="0"/>
            </a:endParaRPr>
          </a:p>
          <a:p>
            <a:endParaRPr lang="es-ES_tradnl" altLang="es-MX" sz="2800" dirty="0" smtClean="0">
              <a:solidFill>
                <a:schemeClr val="tx1"/>
              </a:solidFill>
              <a:latin typeface="Comic Sans MS" panose="030F0702030302020204" pitchFamily="66" charset="0"/>
            </a:endParaRPr>
          </a:p>
          <a:p>
            <a:r>
              <a:rPr lang="es-ES" altLang="es-MX" sz="2800" dirty="0" smtClean="0">
                <a:solidFill>
                  <a:schemeClr val="tx1"/>
                </a:solidFill>
                <a:latin typeface="Comic Sans MS" panose="030F0702030302020204" pitchFamily="66" charset="0"/>
              </a:rPr>
              <a:t>¿Qué b</a:t>
            </a:r>
            <a:r>
              <a:rPr lang="el-GR" altLang="es-MX" sz="2800" dirty="0" smtClean="0">
                <a:solidFill>
                  <a:schemeClr val="tx1"/>
                </a:solidFill>
                <a:latin typeface="Comic Sans MS" panose="030F0702030302020204" pitchFamily="66" charset="0"/>
              </a:rPr>
              <a:t>acterias </a:t>
            </a:r>
            <a:r>
              <a:rPr lang="es-ES" altLang="es-MX" sz="2800" dirty="0" smtClean="0">
                <a:solidFill>
                  <a:schemeClr val="tx1"/>
                </a:solidFill>
                <a:latin typeface="Comic Sans MS" panose="030F0702030302020204" pitchFamily="66" charset="0"/>
              </a:rPr>
              <a:t>pueden hacer esta reacción?</a:t>
            </a:r>
            <a:r>
              <a:rPr lang="el-GR" altLang="es-MX" sz="2800" dirty="0" smtClean="0">
                <a:solidFill>
                  <a:schemeClr val="tx1"/>
                </a:solidFill>
                <a:latin typeface="Comic Sans MS" panose="030F0702030302020204" pitchFamily="66" charset="0"/>
              </a:rPr>
              <a:t> :</a:t>
            </a:r>
          </a:p>
          <a:p>
            <a:pPr lvl="1"/>
            <a:r>
              <a:rPr lang="el-GR" altLang="es-MX" sz="2800" dirty="0" smtClean="0">
                <a:solidFill>
                  <a:schemeClr val="tx1"/>
                </a:solidFill>
                <a:latin typeface="Comic Sans MS" panose="030F0702030302020204" pitchFamily="66" charset="0"/>
              </a:rPr>
              <a:t>Acidithiobacillu</a:t>
            </a:r>
            <a:r>
              <a:rPr lang="es-ES" altLang="es-MX" sz="2800" dirty="0" smtClean="0">
                <a:solidFill>
                  <a:schemeClr val="tx1"/>
                </a:solidFill>
                <a:latin typeface="Comic Sans MS" panose="030F0702030302020204" pitchFamily="66" charset="0"/>
              </a:rPr>
              <a:t>s </a:t>
            </a:r>
            <a:r>
              <a:rPr lang="el-GR" altLang="es-MX" sz="2800" dirty="0" smtClean="0">
                <a:solidFill>
                  <a:schemeClr val="tx1"/>
                </a:solidFill>
                <a:latin typeface="Comic Sans MS" panose="030F0702030302020204" pitchFamily="66" charset="0"/>
              </a:rPr>
              <a:t>ferrooxidans</a:t>
            </a:r>
            <a:endParaRPr lang="es-ES" altLang="es-MX" sz="2800" dirty="0" smtClean="0">
              <a:solidFill>
                <a:schemeClr val="tx1"/>
              </a:solidFill>
              <a:latin typeface="Comic Sans MS" panose="030F0702030302020204" pitchFamily="66" charset="0"/>
            </a:endParaRPr>
          </a:p>
          <a:p>
            <a:pPr lvl="1"/>
            <a:r>
              <a:rPr lang="el-GR" altLang="es-MX" sz="2800" dirty="0" smtClean="0">
                <a:solidFill>
                  <a:schemeClr val="tx1"/>
                </a:solidFill>
                <a:latin typeface="Comic Sans MS" panose="030F0702030302020204" pitchFamily="66" charset="0"/>
              </a:rPr>
              <a:t> Acidithiobacillus</a:t>
            </a:r>
            <a:r>
              <a:rPr lang="es-ES" altLang="es-MX" sz="2800" dirty="0" smtClean="0">
                <a:solidFill>
                  <a:schemeClr val="tx1"/>
                </a:solidFill>
                <a:latin typeface="Comic Sans MS" panose="030F0702030302020204" pitchFamily="66" charset="0"/>
              </a:rPr>
              <a:t> </a:t>
            </a:r>
            <a:r>
              <a:rPr lang="es-ES" altLang="es-MX" sz="2800" dirty="0" err="1" smtClean="0">
                <a:solidFill>
                  <a:schemeClr val="tx1"/>
                </a:solidFill>
                <a:latin typeface="Comic Sans MS" panose="030F0702030302020204" pitchFamily="66" charset="0"/>
              </a:rPr>
              <a:t>thiooxidans</a:t>
            </a:r>
            <a:endParaRPr lang="el-GR" altLang="es-MX" sz="2800" dirty="0" smtClean="0">
              <a:solidFill>
                <a:schemeClr val="tx1"/>
              </a:solidFill>
              <a:latin typeface="Comic Sans MS" panose="030F0702030302020204" pitchFamily="66" charset="0"/>
            </a:endParaRPr>
          </a:p>
          <a:p>
            <a:pPr lvl="1"/>
            <a:r>
              <a:rPr lang="es-MX" altLang="es-MX" sz="2800" noProof="1" smtClean="0">
                <a:solidFill>
                  <a:schemeClr val="tx1"/>
                </a:solidFill>
                <a:latin typeface="Comic Sans MS" panose="030F0702030302020204" pitchFamily="66" charset="0"/>
              </a:rPr>
              <a:t>Otras especies</a:t>
            </a:r>
          </a:p>
          <a:p>
            <a:pPr lvl="1"/>
            <a:endParaRPr lang="el-GR" altLang="es-MX" dirty="0" smtClean="0"/>
          </a:p>
          <a:p>
            <a:endParaRPr lang="es-ES" altLang="es-MX" dirty="0" smtClean="0"/>
          </a:p>
          <a:p>
            <a:endParaRPr lang="es-ES" altLang="es-MX" dirty="0" smtClean="0"/>
          </a:p>
          <a:p>
            <a:endParaRPr lang="es-ES" altLang="es-MX" dirty="0"/>
          </a:p>
        </p:txBody>
      </p:sp>
    </p:spTree>
    <p:extLst>
      <p:ext uri="{BB962C8B-B14F-4D97-AF65-F5344CB8AC3E}">
        <p14:creationId xmlns:p14="http://schemas.microsoft.com/office/powerpoint/2010/main" val="3904053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0822" y="-171400"/>
            <a:ext cx="8229600" cy="1600200"/>
          </a:xfrm>
        </p:spPr>
        <p:txBody>
          <a:bodyPr/>
          <a:lstStyle/>
          <a:p>
            <a:r>
              <a:rPr lang="es-ES_tradnl" altLang="es-MX" sz="2800" dirty="0" smtClean="0">
                <a:solidFill>
                  <a:schemeClr val="tx1"/>
                </a:solidFill>
                <a:latin typeface="Comic Sans MS" panose="030F0702030302020204" pitchFamily="66" charset="0"/>
              </a:rPr>
              <a:t>REACCIONES DE OXIDACIÓN-GENERACIÓN DE ACIDO</a:t>
            </a:r>
            <a:endParaRPr lang="es-ES" altLang="es-MX" sz="2800" dirty="0">
              <a:solidFill>
                <a:schemeClr val="tx1"/>
              </a:solidFill>
              <a:latin typeface="Comic Sans MS" panose="030F0702030302020204" pitchFamily="66" charset="0"/>
            </a:endParaRPr>
          </a:p>
        </p:txBody>
      </p:sp>
      <p:sp>
        <p:nvSpPr>
          <p:cNvPr id="18435" name="Rectangle 3"/>
          <p:cNvSpPr>
            <a:spLocks noGrp="1" noChangeArrowheads="1"/>
          </p:cNvSpPr>
          <p:nvPr>
            <p:ph idx="1"/>
          </p:nvPr>
        </p:nvSpPr>
        <p:spPr>
          <a:xfrm>
            <a:off x="459914" y="1628800"/>
            <a:ext cx="8229600" cy="4525963"/>
          </a:xfrm>
        </p:spPr>
        <p:txBody>
          <a:bodyPr>
            <a:noAutofit/>
          </a:bodyPr>
          <a:lstStyle/>
          <a:p>
            <a:r>
              <a:rPr lang="es-ES" altLang="es-MX" dirty="0" smtClean="0">
                <a:solidFill>
                  <a:schemeClr val="tx1"/>
                </a:solidFill>
                <a:latin typeface="Comic Sans MS" panose="030F0702030302020204" pitchFamily="66" charset="0"/>
              </a:rPr>
              <a:t>Otros s</a:t>
            </a:r>
            <a:r>
              <a:rPr lang="el-GR" altLang="es-MX" dirty="0" smtClean="0">
                <a:solidFill>
                  <a:schemeClr val="tx1"/>
                </a:solidFill>
                <a:latin typeface="Comic Sans MS" panose="030F0702030302020204" pitchFamily="66" charset="0"/>
              </a:rPr>
              <a:t>ulfuros metálicos (MeS), pueden contribuir a la disolución de iones metálicos (Me: Fe, Zn, Cd, Pb, Cu, Ni, etc). </a:t>
            </a:r>
            <a:endParaRPr lang="es-ES" altLang="es-MX" dirty="0" smtClean="0">
              <a:solidFill>
                <a:schemeClr val="tx1"/>
              </a:solidFill>
              <a:latin typeface="Comic Sans MS" panose="030F0702030302020204" pitchFamily="66" charset="0"/>
            </a:endParaRPr>
          </a:p>
          <a:p>
            <a:endParaRPr lang="es-ES" altLang="es-MX" dirty="0" smtClean="0">
              <a:solidFill>
                <a:schemeClr val="tx1"/>
              </a:solidFill>
              <a:latin typeface="Comic Sans MS" panose="030F0702030302020204" pitchFamily="66" charset="0"/>
            </a:endParaRPr>
          </a:p>
          <a:p>
            <a:r>
              <a:rPr lang="el-GR" altLang="es-MX" dirty="0" smtClean="0">
                <a:solidFill>
                  <a:schemeClr val="tx1"/>
                </a:solidFill>
                <a:latin typeface="Comic Sans MS" panose="030F0702030302020204" pitchFamily="66" charset="0"/>
              </a:rPr>
              <a:t>MeS(s)  + O2(ac)  </a:t>
            </a:r>
            <a:r>
              <a:rPr lang="el-GR" altLang="es-MX" dirty="0" smtClean="0">
                <a:solidFill>
                  <a:schemeClr val="tx1"/>
                </a:solidFill>
                <a:latin typeface="Comic Sans MS" panose="030F0702030302020204" pitchFamily="66" charset="0"/>
                <a:sym typeface="Symbol" pitchFamily="18" charset="2"/>
              </a:rPr>
              <a:t></a:t>
            </a:r>
            <a:r>
              <a:rPr lang="el-GR" altLang="es-MX" dirty="0" smtClean="0">
                <a:solidFill>
                  <a:schemeClr val="tx1"/>
                </a:solidFill>
                <a:latin typeface="Comic Sans MS" panose="030F0702030302020204" pitchFamily="66" charset="0"/>
              </a:rPr>
              <a:t>   Me+2 + SO4-2</a:t>
            </a:r>
          </a:p>
          <a:p>
            <a:endParaRPr lang="el-GR" altLang="es-MX" dirty="0" smtClean="0">
              <a:solidFill>
                <a:schemeClr val="tx1"/>
              </a:solidFill>
              <a:latin typeface="Comic Sans MS" panose="030F0702030302020204" pitchFamily="66" charset="0"/>
            </a:endParaRPr>
          </a:p>
          <a:p>
            <a:r>
              <a:rPr lang="el-GR" altLang="es-MX" dirty="0" smtClean="0">
                <a:solidFill>
                  <a:schemeClr val="tx1"/>
                </a:solidFill>
                <a:latin typeface="Comic Sans MS" panose="030F0702030302020204" pitchFamily="66" charset="0"/>
              </a:rPr>
              <a:t>MeS(s) + </a:t>
            </a:r>
            <a:r>
              <a:rPr lang="es-ES" altLang="es-MX" dirty="0" smtClean="0">
                <a:solidFill>
                  <a:schemeClr val="tx1"/>
                </a:solidFill>
                <a:latin typeface="Comic Sans MS" panose="030F0702030302020204" pitchFamily="66" charset="0"/>
              </a:rPr>
              <a:t>4</a:t>
            </a:r>
            <a:r>
              <a:rPr lang="el-GR" altLang="es-MX" dirty="0" smtClean="0">
                <a:solidFill>
                  <a:schemeClr val="tx1"/>
                </a:solidFill>
                <a:latin typeface="Comic Sans MS" panose="030F0702030302020204" pitchFamily="66" charset="0"/>
              </a:rPr>
              <a:t>Fe</a:t>
            </a:r>
            <a:r>
              <a:rPr lang="es-ES" altLang="es-MX" dirty="0" smtClean="0">
                <a:solidFill>
                  <a:schemeClr val="tx1"/>
                </a:solidFill>
                <a:latin typeface="Comic Sans MS" panose="030F0702030302020204" pitchFamily="66" charset="0"/>
              </a:rPr>
              <a:t>2( </a:t>
            </a:r>
            <a:r>
              <a:rPr lang="el-GR" altLang="es-MX" dirty="0" smtClean="0">
                <a:solidFill>
                  <a:schemeClr val="tx1"/>
                </a:solidFill>
                <a:latin typeface="Comic Sans MS" panose="030F0702030302020204" pitchFamily="66" charset="0"/>
              </a:rPr>
              <a:t>SO4</a:t>
            </a:r>
            <a:r>
              <a:rPr lang="es-ES" altLang="es-MX" dirty="0" smtClean="0">
                <a:solidFill>
                  <a:schemeClr val="tx1"/>
                </a:solidFill>
                <a:latin typeface="Comic Sans MS" panose="030F0702030302020204" pitchFamily="66" charset="0"/>
              </a:rPr>
              <a:t>)3 </a:t>
            </a:r>
            <a:r>
              <a:rPr lang="el-GR" altLang="es-MX" dirty="0" smtClean="0">
                <a:solidFill>
                  <a:schemeClr val="tx1"/>
                </a:solidFill>
                <a:latin typeface="Comic Sans MS" panose="030F0702030302020204" pitchFamily="66" charset="0"/>
              </a:rPr>
              <a:t>  +</a:t>
            </a:r>
            <a:r>
              <a:rPr lang="es-ES" altLang="es-MX" dirty="0" smtClean="0">
                <a:solidFill>
                  <a:schemeClr val="tx1"/>
                </a:solidFill>
                <a:latin typeface="Comic Sans MS" panose="030F0702030302020204" pitchFamily="66" charset="0"/>
              </a:rPr>
              <a:t>4</a:t>
            </a:r>
            <a:r>
              <a:rPr lang="el-GR" altLang="es-MX" dirty="0" smtClean="0">
                <a:solidFill>
                  <a:schemeClr val="tx1"/>
                </a:solidFill>
                <a:latin typeface="Comic Sans MS" panose="030F0702030302020204" pitchFamily="66" charset="0"/>
              </a:rPr>
              <a:t> H2O</a:t>
            </a:r>
            <a:r>
              <a:rPr lang="es-ES" altLang="es-MX" dirty="0" smtClean="0">
                <a:solidFill>
                  <a:schemeClr val="tx1"/>
                </a:solidFill>
                <a:latin typeface="Comic Sans MS" panose="030F0702030302020204" pitchFamily="66" charset="0"/>
              </a:rPr>
              <a:t> </a:t>
            </a:r>
            <a:r>
              <a:rPr lang="el-GR" altLang="es-MX" dirty="0" smtClean="0">
                <a:solidFill>
                  <a:schemeClr val="tx1"/>
                </a:solidFill>
                <a:latin typeface="Comic Sans MS" panose="030F0702030302020204" pitchFamily="66" charset="0"/>
                <a:sym typeface="Symbol" pitchFamily="18" charset="2"/>
              </a:rPr>
              <a:t></a:t>
            </a:r>
            <a:r>
              <a:rPr lang="el-GR" altLang="es-MX" dirty="0" smtClean="0">
                <a:solidFill>
                  <a:schemeClr val="tx1"/>
                </a:solidFill>
                <a:latin typeface="Comic Sans MS" panose="030F0702030302020204" pitchFamily="66" charset="0"/>
              </a:rPr>
              <a:t>Me+2 +</a:t>
            </a:r>
            <a:r>
              <a:rPr lang="es-ES" altLang="es-MX" dirty="0" smtClean="0">
                <a:solidFill>
                  <a:schemeClr val="tx1"/>
                </a:solidFill>
                <a:latin typeface="Comic Sans MS" panose="030F0702030302020204" pitchFamily="66" charset="0"/>
              </a:rPr>
              <a:t>            						8</a:t>
            </a:r>
            <a:r>
              <a:rPr lang="es-ES" altLang="es-MX" noProof="1" smtClean="0">
                <a:solidFill>
                  <a:schemeClr val="tx1"/>
                </a:solidFill>
                <a:latin typeface="Comic Sans MS" panose="030F0702030302020204" pitchFamily="66" charset="0"/>
              </a:rPr>
              <a:t> Fe </a:t>
            </a:r>
            <a:r>
              <a:rPr lang="el-GR" altLang="es-MX" dirty="0" smtClean="0">
                <a:solidFill>
                  <a:schemeClr val="tx1"/>
                </a:solidFill>
                <a:latin typeface="Comic Sans MS" panose="030F0702030302020204" pitchFamily="66" charset="0"/>
              </a:rPr>
              <a:t>SO4</a:t>
            </a:r>
            <a:r>
              <a:rPr lang="el-GR" altLang="es-MX" noProof="1" smtClean="0">
                <a:solidFill>
                  <a:schemeClr val="tx1"/>
                </a:solidFill>
                <a:latin typeface="Comic Sans MS" panose="030F0702030302020204" pitchFamily="66" charset="0"/>
              </a:rPr>
              <a:t> </a:t>
            </a:r>
            <a:r>
              <a:rPr lang="el-GR" altLang="es-MX" dirty="0" smtClean="0">
                <a:solidFill>
                  <a:schemeClr val="tx1"/>
                </a:solidFill>
                <a:latin typeface="Comic Sans MS" panose="030F0702030302020204" pitchFamily="66" charset="0"/>
              </a:rPr>
              <a:t>+ </a:t>
            </a:r>
            <a:r>
              <a:rPr lang="es-ES" altLang="es-MX" dirty="0" smtClean="0">
                <a:solidFill>
                  <a:schemeClr val="tx1"/>
                </a:solidFill>
                <a:latin typeface="Comic Sans MS" panose="030F0702030302020204" pitchFamily="66" charset="0"/>
              </a:rPr>
              <a:t>4</a:t>
            </a:r>
            <a:r>
              <a:rPr lang="el-GR" altLang="es-MX" dirty="0" smtClean="0">
                <a:solidFill>
                  <a:schemeClr val="tx1"/>
                </a:solidFill>
                <a:latin typeface="Comic Sans MS" panose="030F0702030302020204" pitchFamily="66" charset="0"/>
              </a:rPr>
              <a:t>H</a:t>
            </a:r>
            <a:r>
              <a:rPr lang="es-ES" altLang="es-MX" dirty="0" smtClean="0">
                <a:solidFill>
                  <a:schemeClr val="tx1"/>
                </a:solidFill>
                <a:latin typeface="Comic Sans MS" panose="030F0702030302020204" pitchFamily="66" charset="0"/>
              </a:rPr>
              <a:t>2</a:t>
            </a:r>
            <a:r>
              <a:rPr lang="el-GR" altLang="es-MX" dirty="0" smtClean="0">
                <a:solidFill>
                  <a:schemeClr val="tx1"/>
                </a:solidFill>
                <a:latin typeface="Comic Sans MS" panose="030F0702030302020204" pitchFamily="66" charset="0"/>
              </a:rPr>
              <a:t>SO4</a:t>
            </a:r>
          </a:p>
          <a:p>
            <a:endParaRPr lang="el-GR" altLang="es-MX" dirty="0" smtClean="0">
              <a:solidFill>
                <a:schemeClr val="tx1"/>
              </a:solidFill>
              <a:latin typeface="Comic Sans MS" panose="030F0702030302020204" pitchFamily="66" charset="0"/>
            </a:endParaRPr>
          </a:p>
          <a:p>
            <a:r>
              <a:rPr lang="el-GR" altLang="es-MX" dirty="0" smtClean="0">
                <a:solidFill>
                  <a:schemeClr val="tx1"/>
                </a:solidFill>
                <a:latin typeface="Comic Sans MS" panose="030F0702030302020204" pitchFamily="66" charset="0"/>
              </a:rPr>
              <a:t>Las bacterias también pueden catalizar</a:t>
            </a:r>
            <a:r>
              <a:rPr lang="es-ES" altLang="es-MX" dirty="0" smtClean="0">
                <a:solidFill>
                  <a:schemeClr val="tx1"/>
                </a:solidFill>
                <a:latin typeface="Comic Sans MS" panose="030F0702030302020204" pitchFamily="66" charset="0"/>
              </a:rPr>
              <a:t> estas reacciones haciéndolas más rápidas</a:t>
            </a:r>
            <a:r>
              <a:rPr lang="el-GR" altLang="es-MX" dirty="0" smtClean="0">
                <a:solidFill>
                  <a:schemeClr val="tx1"/>
                </a:solidFill>
                <a:latin typeface="Comic Sans MS" panose="030F0702030302020204" pitchFamily="66" charset="0"/>
              </a:rPr>
              <a:t>.</a:t>
            </a:r>
            <a:endParaRPr lang="es-ES_tradnl" altLang="es-MX" dirty="0" smtClean="0">
              <a:solidFill>
                <a:schemeClr val="tx1"/>
              </a:solidFill>
              <a:latin typeface="Comic Sans MS" panose="030F0702030302020204" pitchFamily="66" charset="0"/>
            </a:endParaRPr>
          </a:p>
          <a:p>
            <a:endParaRPr lang="es-ES" altLang="es-MX" sz="28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6291370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1520" y="-675456"/>
            <a:ext cx="8229600" cy="1600200"/>
          </a:xfrm>
        </p:spPr>
        <p:txBody>
          <a:bodyPr/>
          <a:lstStyle/>
          <a:p>
            <a:r>
              <a:rPr lang="es-ES_tradnl" altLang="es-MX" sz="3200" dirty="0" smtClean="0">
                <a:solidFill>
                  <a:schemeClr val="tx1"/>
                </a:solidFill>
                <a:latin typeface="Comic Sans MS" panose="030F0702030302020204" pitchFamily="66" charset="0"/>
              </a:rPr>
              <a:t>PRESENCIA DE ARSENOPIRITA</a:t>
            </a:r>
            <a:endParaRPr lang="es-ES" altLang="es-MX" sz="3200" dirty="0">
              <a:solidFill>
                <a:schemeClr val="tx1"/>
              </a:solidFill>
              <a:latin typeface="Comic Sans MS" panose="030F0702030302020204" pitchFamily="66" charset="0"/>
            </a:endParaRPr>
          </a:p>
        </p:txBody>
      </p:sp>
      <p:sp>
        <p:nvSpPr>
          <p:cNvPr id="23555" name="Rectangle 3"/>
          <p:cNvSpPr>
            <a:spLocks noGrp="1" noChangeArrowheads="1"/>
          </p:cNvSpPr>
          <p:nvPr>
            <p:ph idx="1"/>
          </p:nvPr>
        </p:nvSpPr>
        <p:spPr/>
        <p:txBody>
          <a:bodyPr>
            <a:normAutofit/>
          </a:bodyPr>
          <a:lstStyle/>
          <a:p>
            <a:r>
              <a:rPr lang="el-GR" altLang="es-MX" sz="2600" dirty="0" smtClean="0">
                <a:solidFill>
                  <a:schemeClr val="tx1"/>
                </a:solidFill>
                <a:latin typeface="Comic Sans MS" panose="030F0702030302020204" pitchFamily="66" charset="0"/>
              </a:rPr>
              <a:t>Si arsenopirita se encuentra presente se oxidará directa o indirectamente:</a:t>
            </a:r>
          </a:p>
          <a:p>
            <a:r>
              <a:rPr lang="el-GR" altLang="es-MX" sz="2600" dirty="0" smtClean="0">
                <a:solidFill>
                  <a:schemeClr val="tx1"/>
                </a:solidFill>
                <a:latin typeface="Comic Sans MS" panose="030F0702030302020204" pitchFamily="66" charset="0"/>
              </a:rPr>
              <a:t>FeAsS(s) + </a:t>
            </a:r>
            <a:r>
              <a:rPr lang="es-ES" altLang="es-MX" sz="2600" dirty="0" smtClean="0">
                <a:solidFill>
                  <a:schemeClr val="tx1"/>
                </a:solidFill>
                <a:latin typeface="Comic Sans MS" panose="030F0702030302020204" pitchFamily="66" charset="0"/>
              </a:rPr>
              <a:t>4 1/2 </a:t>
            </a:r>
            <a:r>
              <a:rPr lang="el-GR" altLang="es-MX" sz="2600" dirty="0" smtClean="0">
                <a:solidFill>
                  <a:schemeClr val="tx1"/>
                </a:solidFill>
                <a:latin typeface="Comic Sans MS" panose="030F0702030302020204" pitchFamily="66" charset="0"/>
              </a:rPr>
              <a:t>O2(ac) </a:t>
            </a:r>
            <a:r>
              <a:rPr lang="es-ES" altLang="es-MX" sz="2600" dirty="0" smtClean="0">
                <a:solidFill>
                  <a:schemeClr val="tx1"/>
                </a:solidFill>
                <a:latin typeface="Comic Sans MS" panose="030F0702030302020204" pitchFamily="66" charset="0"/>
              </a:rPr>
              <a:t>+ 2</a:t>
            </a:r>
            <a:r>
              <a:rPr lang="el-GR" altLang="es-MX" sz="2600" dirty="0" smtClean="0">
                <a:solidFill>
                  <a:schemeClr val="tx1"/>
                </a:solidFill>
                <a:latin typeface="Comic Sans MS" panose="030F0702030302020204" pitchFamily="66" charset="0"/>
              </a:rPr>
              <a:t>H2O</a:t>
            </a:r>
            <a:r>
              <a:rPr lang="es-ES" altLang="es-MX" sz="2600" dirty="0" smtClean="0">
                <a:solidFill>
                  <a:schemeClr val="tx1"/>
                </a:solidFill>
                <a:latin typeface="Comic Sans MS" panose="030F0702030302020204" pitchFamily="66" charset="0"/>
              </a:rPr>
              <a:t>   </a:t>
            </a:r>
            <a:r>
              <a:rPr lang="el-GR" altLang="es-MX" sz="2600" dirty="0" smtClean="0">
                <a:solidFill>
                  <a:schemeClr val="tx1"/>
                </a:solidFill>
                <a:latin typeface="Comic Sans MS" panose="030F0702030302020204" pitchFamily="66" charset="0"/>
                <a:sym typeface="Symbol" pitchFamily="18" charset="2"/>
              </a:rPr>
              <a:t></a:t>
            </a:r>
            <a:r>
              <a:rPr lang="el-GR" altLang="es-MX" sz="2600" dirty="0" smtClean="0">
                <a:solidFill>
                  <a:schemeClr val="tx1"/>
                </a:solidFill>
                <a:latin typeface="Comic Sans MS" panose="030F0702030302020204" pitchFamily="66" charset="0"/>
              </a:rPr>
              <a:t> HAsO</a:t>
            </a:r>
            <a:r>
              <a:rPr lang="es-ES" altLang="es-MX" sz="2600" dirty="0" smtClean="0">
                <a:solidFill>
                  <a:schemeClr val="tx1"/>
                </a:solidFill>
                <a:latin typeface="Comic Sans MS" panose="030F0702030302020204" pitchFamily="66" charset="0"/>
              </a:rPr>
              <a:t>2</a:t>
            </a:r>
            <a:r>
              <a:rPr lang="el-GR" altLang="es-MX" sz="2600" dirty="0" smtClean="0">
                <a:solidFill>
                  <a:schemeClr val="tx1"/>
                </a:solidFill>
                <a:latin typeface="Comic Sans MS" panose="030F0702030302020204" pitchFamily="66" charset="0"/>
              </a:rPr>
              <a:t> + </a:t>
            </a:r>
            <a:r>
              <a:rPr lang="es-MX" altLang="es-MX" sz="2600" noProof="1" smtClean="0">
                <a:solidFill>
                  <a:schemeClr val="tx1"/>
                </a:solidFill>
                <a:latin typeface="Comic Sans MS" panose="030F0702030302020204" pitchFamily="66" charset="0"/>
              </a:rPr>
              <a:t>Fe</a:t>
            </a:r>
            <a:r>
              <a:rPr lang="el-GR" altLang="es-MX" sz="2600" dirty="0" smtClean="0">
                <a:solidFill>
                  <a:schemeClr val="tx1"/>
                </a:solidFill>
                <a:latin typeface="Comic Sans MS" panose="030F0702030302020204" pitchFamily="66" charset="0"/>
              </a:rPr>
              <a:t>SO4</a:t>
            </a:r>
          </a:p>
          <a:p>
            <a:endParaRPr lang="es-ES" altLang="es-MX" sz="2600" dirty="0" smtClean="0">
              <a:solidFill>
                <a:schemeClr val="tx1"/>
              </a:solidFill>
              <a:latin typeface="Comic Sans MS" panose="030F0702030302020204" pitchFamily="66" charset="0"/>
            </a:endParaRPr>
          </a:p>
          <a:p>
            <a:r>
              <a:rPr lang="el-GR" altLang="es-MX" sz="2600" dirty="0" smtClean="0">
                <a:solidFill>
                  <a:schemeClr val="tx1"/>
                </a:solidFill>
                <a:latin typeface="Comic Sans MS" panose="030F0702030302020204" pitchFamily="66" charset="0"/>
              </a:rPr>
              <a:t>FeAsS(s)+ 2Fe+3 +4H2O</a:t>
            </a:r>
            <a:r>
              <a:rPr lang="es-ES" altLang="es-MX" sz="2600" dirty="0" smtClean="0">
                <a:solidFill>
                  <a:schemeClr val="tx1"/>
                </a:solidFill>
                <a:latin typeface="Comic Sans MS" panose="030F0702030302020204" pitchFamily="66" charset="0"/>
              </a:rPr>
              <a:t> </a:t>
            </a:r>
            <a:r>
              <a:rPr lang="el-GR" altLang="es-MX" sz="2600" dirty="0" smtClean="0">
                <a:solidFill>
                  <a:schemeClr val="tx1"/>
                </a:solidFill>
                <a:latin typeface="Comic Sans MS" panose="030F0702030302020204" pitchFamily="66" charset="0"/>
                <a:sym typeface="Symbol" pitchFamily="18" charset="2"/>
              </a:rPr>
              <a:t></a:t>
            </a:r>
            <a:r>
              <a:rPr lang="el-GR" altLang="es-MX" sz="2600" dirty="0" smtClean="0">
                <a:solidFill>
                  <a:schemeClr val="tx1"/>
                </a:solidFill>
                <a:latin typeface="Comic Sans MS" panose="030F0702030302020204" pitchFamily="66" charset="0"/>
              </a:rPr>
              <a:t> 2H3AsO4(ac) +4</a:t>
            </a:r>
            <a:r>
              <a:rPr lang="es-MX" altLang="es-MX" sz="2600" noProof="1" smtClean="0">
                <a:solidFill>
                  <a:schemeClr val="tx1"/>
                </a:solidFill>
                <a:latin typeface="Comic Sans MS" panose="030F0702030302020204" pitchFamily="66" charset="0"/>
              </a:rPr>
              <a:t>Fe</a:t>
            </a:r>
            <a:r>
              <a:rPr lang="el-GR" altLang="es-MX" sz="2600" dirty="0" smtClean="0">
                <a:solidFill>
                  <a:schemeClr val="tx1"/>
                </a:solidFill>
                <a:latin typeface="Comic Sans MS" panose="030F0702030302020204" pitchFamily="66" charset="0"/>
              </a:rPr>
              <a:t>SO4 + 2H+</a:t>
            </a:r>
            <a:endParaRPr lang="es-ES" altLang="es-MX" sz="2600" dirty="0" smtClean="0">
              <a:solidFill>
                <a:schemeClr val="tx1"/>
              </a:solidFill>
              <a:latin typeface="Comic Sans MS" panose="030F0702030302020204" pitchFamily="66" charset="0"/>
            </a:endParaRPr>
          </a:p>
          <a:p>
            <a:endParaRPr lang="es-ES" altLang="es-MX" sz="2600" dirty="0" smtClean="0">
              <a:solidFill>
                <a:schemeClr val="tx1"/>
              </a:solidFill>
              <a:latin typeface="Comic Sans MS" panose="030F0702030302020204" pitchFamily="66" charset="0"/>
            </a:endParaRPr>
          </a:p>
          <a:p>
            <a:r>
              <a:rPr lang="es-ES" altLang="es-MX" sz="2600" dirty="0" smtClean="0">
                <a:solidFill>
                  <a:schemeClr val="tx1"/>
                </a:solidFill>
                <a:latin typeface="Comic Sans MS" panose="030F0702030302020204" pitchFamily="66" charset="0"/>
              </a:rPr>
              <a:t>También pueden ser procesos catalizados biológicamente</a:t>
            </a:r>
            <a:endParaRPr lang="es-ES" altLang="es-MX" sz="26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87394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36401" y="620688"/>
            <a:ext cx="8229600" cy="1600200"/>
          </a:xfrm>
        </p:spPr>
        <p:txBody>
          <a:bodyPr/>
          <a:lstStyle/>
          <a:p>
            <a:r>
              <a:rPr lang="es-ES_tradnl" altLang="es-MX" sz="3200" dirty="0" smtClean="0">
                <a:latin typeface="Comic Sans MS" panose="030F0702030302020204" pitchFamily="66" charset="0"/>
              </a:rPr>
              <a:t>EFECTO DE LA TEMPERATURA EN LA VELOCIDAD DE OXIDACIÓN BIOLÓGICA Y QUÍMICA DE LA </a:t>
            </a:r>
            <a:r>
              <a:rPr lang="es-ES_tradnl" altLang="es-MX" sz="2800" dirty="0" smtClean="0">
                <a:latin typeface="Comic Sans MS" panose="030F0702030302020204" pitchFamily="66" charset="0"/>
              </a:rPr>
              <a:t>PIRITA</a:t>
            </a:r>
            <a:endParaRPr lang="es-ES" altLang="es-MX" sz="2800" dirty="0">
              <a:latin typeface="Comic Sans MS" panose="030F0702030302020204" pitchFamily="66" charset="0"/>
            </a:endParaRPr>
          </a:p>
        </p:txBody>
      </p:sp>
      <p:pic>
        <p:nvPicPr>
          <p:cNvPr id="24580" name="Picture 4" descr="C:\Mis documentos\Curso Gestión Residuos\g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051720" y="2359886"/>
            <a:ext cx="4598962" cy="4525963"/>
          </a:xfrm>
        </p:spPr>
      </p:pic>
    </p:spTree>
    <p:extLst>
      <p:ext uri="{BB962C8B-B14F-4D97-AF65-F5344CB8AC3E}">
        <p14:creationId xmlns:p14="http://schemas.microsoft.com/office/powerpoint/2010/main" val="4130934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dissolve">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1484784"/>
            <a:ext cx="7128792" cy="4401205"/>
          </a:xfrm>
          <a:prstGeom prst="rect">
            <a:avLst/>
          </a:prstGeom>
        </p:spPr>
        <p:txBody>
          <a:bodyPr wrap="square">
            <a:spAutoFit/>
          </a:bodyPr>
          <a:lstStyle/>
          <a:p>
            <a:r>
              <a:rPr lang="es-MX" sz="2800" b="0" i="0" dirty="0" smtClean="0">
                <a:solidFill>
                  <a:srgbClr val="000000"/>
                </a:solidFill>
                <a:effectLst/>
                <a:latin typeface="Comic Sans MS" panose="030F0702030302020204" pitchFamily="66" charset="0"/>
              </a:rPr>
              <a:t>El material estéril extraído de la mina, debe ser dispuesto en lugares específicos y adecuados para este fin, por lo que tendremos que definir las características de estos lugares. Un buen lugar para un botadero lo constituirá el sector que cumpla de mejor manera todas las exigencias para su habilitación, tanto técnicas como económicas, de las cuales podemos mencionar las siguientes:</a:t>
            </a:r>
          </a:p>
        </p:txBody>
      </p:sp>
    </p:spTree>
    <p:extLst>
      <p:ext uri="{BB962C8B-B14F-4D97-AF65-F5344CB8AC3E}">
        <p14:creationId xmlns:p14="http://schemas.microsoft.com/office/powerpoint/2010/main" val="2265728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199" y="0"/>
            <a:ext cx="8229600" cy="1600200"/>
          </a:xfrm>
        </p:spPr>
        <p:txBody>
          <a:bodyPr/>
          <a:lstStyle/>
          <a:p>
            <a:r>
              <a:rPr lang="es-ES_tradnl" altLang="es-MX" sz="3200" dirty="0" smtClean="0">
                <a:solidFill>
                  <a:schemeClr val="tx1"/>
                </a:solidFill>
                <a:latin typeface="Comic Sans MS" panose="030F0702030302020204" pitchFamily="66" charset="0"/>
              </a:rPr>
              <a:t>EFECTO DEL PH EN LA VELOCIDAD DE OXIDACIÓN BIOLÓGICA DE LA PIRITA</a:t>
            </a:r>
            <a:endParaRPr lang="es-ES" altLang="es-MX" sz="3200" dirty="0">
              <a:solidFill>
                <a:schemeClr val="tx1"/>
              </a:solidFill>
              <a:latin typeface="Comic Sans MS" panose="030F0702030302020204" pitchFamily="66" charset="0"/>
            </a:endParaRPr>
          </a:p>
        </p:txBody>
      </p:sp>
      <p:pic>
        <p:nvPicPr>
          <p:cNvPr id="25604" name="Picture 4" descr="C:\Mis documentos\Curso Gestión Residuos\g2.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040174" y="2132856"/>
            <a:ext cx="5063649" cy="4525963"/>
          </a:xfrm>
        </p:spPr>
      </p:pic>
    </p:spTree>
    <p:extLst>
      <p:ext uri="{BB962C8B-B14F-4D97-AF65-F5344CB8AC3E}">
        <p14:creationId xmlns:p14="http://schemas.microsoft.com/office/powerpoint/2010/main" val="118051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dissolve">
                                      <p:cBhvr>
                                        <p:cTn id="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s-ES_tradnl" altLang="es-MX" sz="3200" dirty="0" smtClean="0">
                <a:solidFill>
                  <a:schemeClr val="tx1"/>
                </a:solidFill>
                <a:latin typeface="Comic Sans MS" panose="030F0702030302020204" pitchFamily="66" charset="0"/>
              </a:rPr>
              <a:t>REACCIONES DE NEUTRALIZACIÓN DEL ACIDO</a:t>
            </a:r>
            <a:endParaRPr lang="es-ES" altLang="es-MX" sz="3200" dirty="0">
              <a:solidFill>
                <a:schemeClr val="tx1"/>
              </a:solidFill>
              <a:latin typeface="Comic Sans MS" panose="030F0702030302020204" pitchFamily="66" charset="0"/>
            </a:endParaRPr>
          </a:p>
        </p:txBody>
      </p:sp>
      <p:sp>
        <p:nvSpPr>
          <p:cNvPr id="26627" name="Rectangle 3"/>
          <p:cNvSpPr>
            <a:spLocks noGrp="1" noChangeArrowheads="1"/>
          </p:cNvSpPr>
          <p:nvPr>
            <p:ph idx="1"/>
          </p:nvPr>
        </p:nvSpPr>
        <p:spPr>
          <a:xfrm>
            <a:off x="457200" y="1772816"/>
            <a:ext cx="8229600" cy="4525963"/>
          </a:xfrm>
        </p:spPr>
        <p:txBody>
          <a:bodyPr>
            <a:normAutofit fontScale="92500" lnSpcReduction="10000"/>
          </a:bodyPr>
          <a:lstStyle/>
          <a:p>
            <a:r>
              <a:rPr lang="el-GR" altLang="es-MX" sz="2600" dirty="0" smtClean="0">
                <a:solidFill>
                  <a:schemeClr val="tx1"/>
                </a:solidFill>
                <a:latin typeface="Comic Sans MS" panose="030F0702030302020204" pitchFamily="66" charset="0"/>
              </a:rPr>
              <a:t>Minerales consumidores de ácido, como carbonatos, usualmente coexisten con los sulfuros. Estos reaccionarán con el ácido neutralizandolo.</a:t>
            </a:r>
          </a:p>
          <a:p>
            <a:r>
              <a:rPr lang="el-GR" altLang="es-MX" sz="2600" dirty="0" smtClean="0">
                <a:solidFill>
                  <a:schemeClr val="tx1"/>
                </a:solidFill>
                <a:latin typeface="Comic Sans MS" panose="030F0702030302020204" pitchFamily="66" charset="0"/>
              </a:rPr>
              <a:t>La calcita dará la siguiente reacción:</a:t>
            </a:r>
          </a:p>
          <a:p>
            <a:r>
              <a:rPr lang="el-GR" altLang="es-MX" sz="2600" dirty="0" smtClean="0">
                <a:solidFill>
                  <a:schemeClr val="tx1"/>
                </a:solidFill>
                <a:latin typeface="Comic Sans MS" panose="030F0702030302020204" pitchFamily="66" charset="0"/>
              </a:rPr>
              <a:t>CaCO3(s)  + 2H+     </a:t>
            </a:r>
            <a:r>
              <a:rPr lang="el-GR" altLang="es-MX" sz="2600" dirty="0" smtClean="0">
                <a:solidFill>
                  <a:schemeClr val="tx1"/>
                </a:solidFill>
                <a:latin typeface="Comic Sans MS" panose="030F0702030302020204" pitchFamily="66" charset="0"/>
                <a:sym typeface="Symbol" pitchFamily="18" charset="2"/>
              </a:rPr>
              <a:t></a:t>
            </a:r>
            <a:r>
              <a:rPr lang="el-GR" altLang="es-MX" sz="2600" dirty="0" smtClean="0">
                <a:solidFill>
                  <a:schemeClr val="tx1"/>
                </a:solidFill>
                <a:latin typeface="Comic Sans MS" panose="030F0702030302020204" pitchFamily="66" charset="0"/>
              </a:rPr>
              <a:t>    Ca+2  + H2CO3(ac)</a:t>
            </a:r>
          </a:p>
          <a:p>
            <a:r>
              <a:rPr lang="el-GR" altLang="es-MX" sz="2600" dirty="0" smtClean="0">
                <a:solidFill>
                  <a:schemeClr val="tx1"/>
                </a:solidFill>
                <a:latin typeface="Comic Sans MS" panose="030F0702030302020204" pitchFamily="66" charset="0"/>
              </a:rPr>
              <a:t>El ácido carbónico es inestable y se descompone dando </a:t>
            </a:r>
          </a:p>
          <a:p>
            <a:r>
              <a:rPr lang="el-GR" altLang="es-MX" sz="2600" dirty="0" smtClean="0">
                <a:solidFill>
                  <a:schemeClr val="tx1"/>
                </a:solidFill>
                <a:latin typeface="Comic Sans MS" panose="030F0702030302020204" pitchFamily="66" charset="0"/>
              </a:rPr>
              <a:t>H2CO3(ac)    </a:t>
            </a:r>
            <a:r>
              <a:rPr lang="el-GR" altLang="es-MX" sz="2600" dirty="0" smtClean="0">
                <a:solidFill>
                  <a:schemeClr val="tx1"/>
                </a:solidFill>
                <a:latin typeface="Comic Sans MS" panose="030F0702030302020204" pitchFamily="66" charset="0"/>
                <a:sym typeface="Symbol" pitchFamily="18" charset="2"/>
              </a:rPr>
              <a:t></a:t>
            </a:r>
            <a:r>
              <a:rPr lang="el-GR" altLang="es-MX" sz="2600" dirty="0" smtClean="0">
                <a:solidFill>
                  <a:schemeClr val="tx1"/>
                </a:solidFill>
                <a:latin typeface="Comic Sans MS" panose="030F0702030302020204" pitchFamily="66" charset="0"/>
              </a:rPr>
              <a:t>  H+  + H CO3-        pH&gt; 6</a:t>
            </a:r>
          </a:p>
          <a:p>
            <a:r>
              <a:rPr lang="el-GR" altLang="es-MX" sz="2600" dirty="0" smtClean="0">
                <a:solidFill>
                  <a:schemeClr val="tx1"/>
                </a:solidFill>
                <a:latin typeface="Comic Sans MS" panose="030F0702030302020204" pitchFamily="66" charset="0"/>
              </a:rPr>
              <a:t>H2CO3(ac)    </a:t>
            </a:r>
            <a:r>
              <a:rPr lang="el-GR" altLang="es-MX" sz="2600" dirty="0" smtClean="0">
                <a:solidFill>
                  <a:schemeClr val="tx1"/>
                </a:solidFill>
                <a:latin typeface="Comic Sans MS" panose="030F0702030302020204" pitchFamily="66" charset="0"/>
                <a:sym typeface="Symbol" pitchFamily="18" charset="2"/>
              </a:rPr>
              <a:t></a:t>
            </a:r>
            <a:r>
              <a:rPr lang="el-GR" altLang="es-MX" sz="2600" dirty="0" smtClean="0">
                <a:solidFill>
                  <a:schemeClr val="tx1"/>
                </a:solidFill>
                <a:latin typeface="Comic Sans MS" panose="030F0702030302020204" pitchFamily="66" charset="0"/>
              </a:rPr>
              <a:t> H2O   + CO2(ac)    pH&lt;6</a:t>
            </a:r>
          </a:p>
          <a:p>
            <a:r>
              <a:rPr lang="el-GR" altLang="es-MX" sz="2600" dirty="0" smtClean="0">
                <a:solidFill>
                  <a:schemeClr val="tx1"/>
                </a:solidFill>
                <a:latin typeface="Comic Sans MS" panose="030F0702030302020204" pitchFamily="66" charset="0"/>
              </a:rPr>
              <a:t>Las concentraciones de estas especies dependen del pH y las respectivas constantes de acidez del ácido carbónico.</a:t>
            </a:r>
            <a:endParaRPr lang="es-ES_tradnl" altLang="es-MX" sz="2600" dirty="0" smtClean="0">
              <a:solidFill>
                <a:schemeClr val="tx1"/>
              </a:solidFill>
              <a:latin typeface="Comic Sans MS" panose="030F0702030302020204" pitchFamily="66" charset="0"/>
            </a:endParaRPr>
          </a:p>
          <a:p>
            <a:endParaRPr lang="es-ES" altLang="es-MX" dirty="0"/>
          </a:p>
        </p:txBody>
      </p:sp>
    </p:spTree>
    <p:extLst>
      <p:ext uri="{BB962C8B-B14F-4D97-AF65-F5344CB8AC3E}">
        <p14:creationId xmlns:p14="http://schemas.microsoft.com/office/powerpoint/2010/main" val="2615481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387424"/>
            <a:ext cx="8229600" cy="1600200"/>
          </a:xfrm>
        </p:spPr>
        <p:txBody>
          <a:bodyPr/>
          <a:lstStyle/>
          <a:p>
            <a:r>
              <a:rPr lang="es-ES_tradnl" altLang="es-MX" sz="3200" dirty="0" smtClean="0">
                <a:solidFill>
                  <a:schemeClr val="tx1"/>
                </a:solidFill>
                <a:latin typeface="Comic Sans MS" panose="030F0702030302020204" pitchFamily="66" charset="0"/>
              </a:rPr>
              <a:t>REACCIÓN DE ALUMINOSILICATOS</a:t>
            </a:r>
            <a:endParaRPr lang="es-ES" altLang="es-MX" sz="3200" dirty="0">
              <a:solidFill>
                <a:schemeClr val="tx1"/>
              </a:solidFill>
              <a:latin typeface="Comic Sans MS" panose="030F0702030302020204" pitchFamily="66" charset="0"/>
            </a:endParaRPr>
          </a:p>
        </p:txBody>
      </p:sp>
      <p:sp>
        <p:nvSpPr>
          <p:cNvPr id="30723" name="Rectangle 3"/>
          <p:cNvSpPr>
            <a:spLocks noGrp="1" noChangeArrowheads="1"/>
          </p:cNvSpPr>
          <p:nvPr>
            <p:ph idx="1"/>
          </p:nvPr>
        </p:nvSpPr>
        <p:spPr>
          <a:xfrm>
            <a:off x="457200" y="1772816"/>
            <a:ext cx="8229600" cy="4525963"/>
          </a:xfrm>
        </p:spPr>
        <p:txBody>
          <a:bodyPr/>
          <a:lstStyle/>
          <a:p>
            <a:r>
              <a:rPr lang="el-GR" altLang="es-MX" sz="2800" dirty="0" smtClean="0">
                <a:solidFill>
                  <a:schemeClr val="tx1"/>
                </a:solidFill>
                <a:latin typeface="Comic Sans MS" panose="030F0702030302020204" pitchFamily="66" charset="0"/>
              </a:rPr>
              <a:t>Los aluminosilicatos, como los K-feldespatos reaccionarán, consumiendo iones hidrógeno, liberando Al+3, K+  y ácido silícico (H4SiO4).</a:t>
            </a:r>
          </a:p>
          <a:p>
            <a:r>
              <a:rPr lang="el-GR" altLang="es-MX" sz="2800" dirty="0" smtClean="0">
                <a:solidFill>
                  <a:schemeClr val="tx1"/>
                </a:solidFill>
                <a:latin typeface="Comic Sans MS" panose="030F0702030302020204" pitchFamily="66" charset="0"/>
              </a:rPr>
              <a:t>A medida que el ácido se consume el pH aumenta y los iones metálicos comienzan a precipitar en forma de hidróxidos, produciendo nuevamente iones hidrógeno.</a:t>
            </a:r>
          </a:p>
          <a:p>
            <a:endParaRPr lang="es-ES" altLang="es-MX" dirty="0"/>
          </a:p>
        </p:txBody>
      </p:sp>
    </p:spTree>
    <p:extLst>
      <p:ext uri="{BB962C8B-B14F-4D97-AF65-F5344CB8AC3E}">
        <p14:creationId xmlns:p14="http://schemas.microsoft.com/office/powerpoint/2010/main" val="4571013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s-CL" altLang="es-MX" sz="3200" dirty="0" smtClean="0">
                <a:solidFill>
                  <a:schemeClr val="tx1"/>
                </a:solidFill>
                <a:latin typeface="Comic Sans MS" panose="030F0702030302020204" pitchFamily="66" charset="0"/>
              </a:rPr>
              <a:t>ETAPAS EN EL DESARROLLO DEL AGUA ACIDA DE MINAS</a:t>
            </a:r>
            <a:endParaRPr lang="es-ES" altLang="es-MX" sz="3200" dirty="0">
              <a:solidFill>
                <a:schemeClr val="tx1"/>
              </a:solidFill>
              <a:latin typeface="Comic Sans MS" panose="030F0702030302020204" pitchFamily="66" charset="0"/>
            </a:endParaRPr>
          </a:p>
        </p:txBody>
      </p:sp>
      <p:sp>
        <p:nvSpPr>
          <p:cNvPr id="33795" name="Rectangle 3"/>
          <p:cNvSpPr>
            <a:spLocks noGrp="1" noChangeArrowheads="1"/>
          </p:cNvSpPr>
          <p:nvPr>
            <p:ph idx="1"/>
          </p:nvPr>
        </p:nvSpPr>
        <p:spPr>
          <a:xfrm>
            <a:off x="457200" y="1988840"/>
            <a:ext cx="8229600" cy="4525963"/>
          </a:xfrm>
        </p:spPr>
        <p:txBody>
          <a:bodyPr>
            <a:normAutofit/>
          </a:bodyPr>
          <a:lstStyle/>
          <a:p>
            <a:r>
              <a:rPr lang="es-CL" altLang="es-MX" sz="2800" dirty="0" smtClean="0">
                <a:solidFill>
                  <a:schemeClr val="tx1"/>
                </a:solidFill>
                <a:latin typeface="Comic Sans MS" panose="030F0702030302020204" pitchFamily="66" charset="0"/>
              </a:rPr>
              <a:t>El drenaje ácido de minas se observa como un proceso en tres etapas, definidas por el pH del agua en el microambiente de los minerales sulfurados:</a:t>
            </a:r>
          </a:p>
          <a:p>
            <a:pPr lvl="1"/>
            <a:r>
              <a:rPr lang="es-ES_tradnl" altLang="es-MX" sz="2800" dirty="0" smtClean="0">
                <a:solidFill>
                  <a:schemeClr val="tx1"/>
                </a:solidFill>
                <a:latin typeface="Comic Sans MS" panose="030F0702030302020204" pitchFamily="66" charset="0"/>
              </a:rPr>
              <a:t>Etapa I, </a:t>
            </a:r>
            <a:r>
              <a:rPr lang="es-CL" altLang="es-MX" sz="2800" dirty="0" smtClean="0">
                <a:solidFill>
                  <a:schemeClr val="tx1"/>
                </a:solidFill>
                <a:latin typeface="Comic Sans MS" panose="030F0702030302020204" pitchFamily="66" charset="0"/>
              </a:rPr>
              <a:t>se genera acidez y rápidamente se neutraliza en las etapas iniciales. El drenaje de agua es casi  neutro</a:t>
            </a:r>
            <a:endParaRPr lang="es-ES_tradnl" altLang="es-MX" sz="28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5581392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p:txBody>
          <a:bodyPr/>
          <a:lstStyle/>
          <a:p>
            <a:r>
              <a:rPr lang="es-CL" altLang="es-MX" sz="3200" dirty="0" smtClean="0">
                <a:solidFill>
                  <a:schemeClr val="tx1"/>
                </a:solidFill>
                <a:latin typeface="Comic Sans MS" panose="030F0702030302020204" pitchFamily="66" charset="0"/>
              </a:rPr>
              <a:t>ETAPAS EN EL DESARROLLO DEL AGUA ACIDA DE MINAS</a:t>
            </a:r>
            <a:endParaRPr lang="es-ES" altLang="es-MX" sz="3200" dirty="0">
              <a:solidFill>
                <a:schemeClr val="tx1"/>
              </a:solidFill>
              <a:latin typeface="Comic Sans MS" panose="030F0702030302020204" pitchFamily="66" charset="0"/>
            </a:endParaRPr>
          </a:p>
        </p:txBody>
      </p:sp>
      <p:sp>
        <p:nvSpPr>
          <p:cNvPr id="36867" name="Rectangle 1027"/>
          <p:cNvSpPr>
            <a:spLocks noGrp="1" noChangeArrowheads="1"/>
          </p:cNvSpPr>
          <p:nvPr>
            <p:ph idx="1"/>
          </p:nvPr>
        </p:nvSpPr>
        <p:spPr>
          <a:xfrm>
            <a:off x="457200" y="1772816"/>
            <a:ext cx="8229600" cy="4525963"/>
          </a:xfrm>
        </p:spPr>
        <p:txBody>
          <a:bodyPr/>
          <a:lstStyle/>
          <a:p>
            <a:pPr lvl="1"/>
            <a:r>
              <a:rPr lang="es-ES_tradnl" altLang="es-MX" sz="2800" dirty="0" smtClean="0">
                <a:solidFill>
                  <a:schemeClr val="tx1"/>
                </a:solidFill>
                <a:latin typeface="Comic Sans MS" panose="030F0702030302020204" pitchFamily="66" charset="0"/>
              </a:rPr>
              <a:t>Etapa II, </a:t>
            </a:r>
            <a:r>
              <a:rPr lang="es-CL" altLang="es-MX" sz="2800" dirty="0" smtClean="0">
                <a:solidFill>
                  <a:schemeClr val="tx1"/>
                </a:solidFill>
                <a:latin typeface="Comic Sans MS" panose="030F0702030302020204" pitchFamily="66" charset="0"/>
              </a:rPr>
              <a:t>continúa la generación de ácido y se agotan los minerales carbonatados, el pH del agua disminuye y el proceso se encamina hacia su segunda etapa.  Bajo pH 4.5  ocurren reacciones de oxidación (químicas y biológicas).</a:t>
            </a:r>
          </a:p>
          <a:p>
            <a:pPr lvl="1"/>
            <a:r>
              <a:rPr lang="es-ES_tradnl" altLang="es-MX" sz="2800" dirty="0" smtClean="0">
                <a:solidFill>
                  <a:schemeClr val="tx1"/>
                </a:solidFill>
                <a:latin typeface="Comic Sans MS" panose="030F0702030302020204" pitchFamily="66" charset="0"/>
              </a:rPr>
              <a:t>Etapa III, a</a:t>
            </a:r>
            <a:r>
              <a:rPr lang="es-CL" altLang="es-MX" sz="2800" dirty="0" smtClean="0">
                <a:solidFill>
                  <a:schemeClr val="tx1"/>
                </a:solidFill>
                <a:latin typeface="Comic Sans MS" panose="030F0702030302020204" pitchFamily="66" charset="0"/>
              </a:rPr>
              <a:t> medida que los minerales alcalinos se consumen, se produce acidez a mayor velocidad que el consumo, por lo que el pH continua disminuyendo. </a:t>
            </a:r>
            <a:endParaRPr lang="es-ES_tradnl" altLang="es-MX" sz="2800" dirty="0" smtClean="0">
              <a:solidFill>
                <a:schemeClr val="tx1"/>
              </a:solidFill>
              <a:latin typeface="Comic Sans MS" panose="030F0702030302020204" pitchFamily="66" charset="0"/>
            </a:endParaRPr>
          </a:p>
          <a:p>
            <a:endParaRPr lang="es-ES" altLang="es-MX" dirty="0" smtClean="0"/>
          </a:p>
          <a:p>
            <a:endParaRPr lang="es-ES" altLang="es-MX" dirty="0"/>
          </a:p>
        </p:txBody>
      </p:sp>
    </p:spTree>
    <p:extLst>
      <p:ext uri="{BB962C8B-B14F-4D97-AF65-F5344CB8AC3E}">
        <p14:creationId xmlns:p14="http://schemas.microsoft.com/office/powerpoint/2010/main" val="32260145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s-CL" altLang="es-MX" sz="3200" dirty="0" smtClean="0">
                <a:solidFill>
                  <a:schemeClr val="tx1"/>
                </a:solidFill>
                <a:latin typeface="Comic Sans MS" panose="030F0702030302020204" pitchFamily="66" charset="0"/>
              </a:rPr>
              <a:t>ETAPAS EN EL DESARROLLO DEL AGUA ACIDA DE MINAS</a:t>
            </a:r>
            <a:endParaRPr lang="es-ES" altLang="es-MX" sz="3200" dirty="0">
              <a:solidFill>
                <a:schemeClr val="tx1"/>
              </a:solidFill>
              <a:latin typeface="Comic Sans MS" panose="030F0702030302020204" pitchFamily="66" charset="0"/>
            </a:endParaRPr>
          </a:p>
        </p:txBody>
      </p:sp>
      <p:pic>
        <p:nvPicPr>
          <p:cNvPr id="3789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182790" y="1600200"/>
            <a:ext cx="6778419" cy="4525963"/>
          </a:xfrm>
        </p:spPr>
      </p:pic>
    </p:spTree>
    <p:extLst>
      <p:ext uri="{BB962C8B-B14F-4D97-AF65-F5344CB8AC3E}">
        <p14:creationId xmlns:p14="http://schemas.microsoft.com/office/powerpoint/2010/main" val="4169096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692696"/>
            <a:ext cx="8229600" cy="1600200"/>
          </a:xfrm>
        </p:spPr>
        <p:txBody>
          <a:bodyPr/>
          <a:lstStyle/>
          <a:p>
            <a:r>
              <a:rPr lang="es-ES" altLang="es-MX" sz="3200" dirty="0" smtClean="0">
                <a:solidFill>
                  <a:schemeClr val="tx1"/>
                </a:solidFill>
                <a:latin typeface="Comic Sans MS" panose="030F0702030302020204" pitchFamily="66" charset="0"/>
              </a:rPr>
              <a:t>¿QUÉ CARACTERÍSTICAS PRESENTAN LAS AGUAS ÁCIDAS?</a:t>
            </a:r>
            <a:br>
              <a:rPr lang="es-ES" altLang="es-MX" sz="3200" dirty="0" smtClean="0">
                <a:solidFill>
                  <a:schemeClr val="tx1"/>
                </a:solidFill>
                <a:latin typeface="Comic Sans MS" panose="030F0702030302020204" pitchFamily="66" charset="0"/>
              </a:rPr>
            </a:br>
            <a:endParaRPr lang="es-ES" altLang="es-MX" sz="3200" dirty="0">
              <a:solidFill>
                <a:schemeClr val="tx1"/>
              </a:solidFill>
              <a:latin typeface="Comic Sans MS" panose="030F0702030302020204" pitchFamily="66" charset="0"/>
            </a:endParaRPr>
          </a:p>
        </p:txBody>
      </p:sp>
      <p:sp>
        <p:nvSpPr>
          <p:cNvPr id="44035" name="Rectangle 3"/>
          <p:cNvSpPr>
            <a:spLocks noGrp="1" noChangeArrowheads="1"/>
          </p:cNvSpPr>
          <p:nvPr>
            <p:ph idx="1"/>
          </p:nvPr>
        </p:nvSpPr>
        <p:spPr>
          <a:xfrm>
            <a:off x="484227" y="1988840"/>
            <a:ext cx="8229600" cy="4525963"/>
          </a:xfrm>
        </p:spPr>
        <p:txBody>
          <a:bodyPr/>
          <a:lstStyle/>
          <a:p>
            <a:r>
              <a:rPr lang="es-CL" altLang="es-MX" sz="2800" dirty="0" smtClean="0">
                <a:solidFill>
                  <a:schemeClr val="tx1"/>
                </a:solidFill>
                <a:latin typeface="Comic Sans MS" panose="030F0702030302020204" pitchFamily="66" charset="0"/>
              </a:rPr>
              <a:t>Las aguas ácidas presentan: </a:t>
            </a:r>
          </a:p>
          <a:p>
            <a:r>
              <a:rPr lang="es-CL" altLang="es-MX" sz="2800" dirty="0" smtClean="0">
                <a:solidFill>
                  <a:schemeClr val="tx1"/>
                </a:solidFill>
                <a:latin typeface="Comic Sans MS" panose="030F0702030302020204" pitchFamily="66" charset="0"/>
              </a:rPr>
              <a:t>Valores de pH por debajo de 7 hasta 1.5</a:t>
            </a:r>
          </a:p>
          <a:p>
            <a:r>
              <a:rPr lang="es-CL" altLang="es-MX" sz="2800" dirty="0" smtClean="0">
                <a:solidFill>
                  <a:schemeClr val="tx1"/>
                </a:solidFill>
                <a:latin typeface="Comic Sans MS" panose="030F0702030302020204" pitchFamily="66" charset="0"/>
              </a:rPr>
              <a:t>Alcalinidad decreciente y acidez creciente</a:t>
            </a:r>
          </a:p>
          <a:p>
            <a:r>
              <a:rPr lang="es-CL" altLang="es-MX" sz="2800" dirty="0" smtClean="0">
                <a:solidFill>
                  <a:schemeClr val="tx1"/>
                </a:solidFill>
                <a:latin typeface="Comic Sans MS" panose="030F0702030302020204" pitchFamily="66" charset="0"/>
              </a:rPr>
              <a:t>Concentraciones elevadas de sulfato</a:t>
            </a:r>
          </a:p>
          <a:p>
            <a:r>
              <a:rPr lang="es-CL" altLang="es-MX" sz="2800" dirty="0" smtClean="0">
                <a:solidFill>
                  <a:schemeClr val="tx1"/>
                </a:solidFill>
                <a:latin typeface="Comic Sans MS" panose="030F0702030302020204" pitchFamily="66" charset="0"/>
              </a:rPr>
              <a:t>Concentraciones elevadas de metales (disueltos o totales)</a:t>
            </a:r>
          </a:p>
          <a:p>
            <a:r>
              <a:rPr lang="es-CL" altLang="es-MX" sz="2800" dirty="0" smtClean="0">
                <a:solidFill>
                  <a:schemeClr val="tx1"/>
                </a:solidFill>
                <a:latin typeface="Comic Sans MS" panose="030F0702030302020204" pitchFamily="66" charset="0"/>
              </a:rPr>
              <a:t>Concentraciones elevadas de sólidos disueltos totales.</a:t>
            </a:r>
            <a:endParaRPr lang="es-ES_tradnl" altLang="es-MX" sz="2800" dirty="0" smtClean="0">
              <a:solidFill>
                <a:schemeClr val="tx1"/>
              </a:solidFill>
              <a:latin typeface="Comic Sans MS" panose="030F0702030302020204" pitchFamily="66" charset="0"/>
            </a:endParaRPr>
          </a:p>
          <a:p>
            <a:endParaRPr lang="es-ES" altLang="es-MX" dirty="0" smtClean="0"/>
          </a:p>
          <a:p>
            <a:endParaRPr lang="es-ES" altLang="es-MX" dirty="0"/>
          </a:p>
        </p:txBody>
      </p:sp>
    </p:spTree>
    <p:extLst>
      <p:ext uri="{BB962C8B-B14F-4D97-AF65-F5344CB8AC3E}">
        <p14:creationId xmlns:p14="http://schemas.microsoft.com/office/powerpoint/2010/main" val="223954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2564904"/>
            <a:ext cx="3304110" cy="923330"/>
          </a:xfrm>
          <a:prstGeom prst="rect">
            <a:avLst/>
          </a:prstGeom>
          <a:noFill/>
        </p:spPr>
        <p:txBody>
          <a:bodyPr wrap="none" rtlCol="0">
            <a:spAutoFit/>
          </a:bodyPr>
          <a:lstStyle/>
          <a:p>
            <a:r>
              <a:rPr lang="es-MX" sz="5400" dirty="0" smtClean="0">
                <a:latin typeface="Comic Sans MS" panose="030F0702030302020204" pitchFamily="66" charset="0"/>
              </a:rPr>
              <a:t>RELAVES</a:t>
            </a:r>
            <a:endParaRPr lang="es-MX" sz="5400" dirty="0">
              <a:latin typeface="Comic Sans MS" panose="030F0702030302020204" pitchFamily="66" charset="0"/>
            </a:endParaRPr>
          </a:p>
        </p:txBody>
      </p:sp>
    </p:spTree>
    <p:extLst>
      <p:ext uri="{BB962C8B-B14F-4D97-AF65-F5344CB8AC3E}">
        <p14:creationId xmlns:p14="http://schemas.microsoft.com/office/powerpoint/2010/main" val="25432857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332656"/>
            <a:ext cx="7560840" cy="6124754"/>
          </a:xfrm>
          <a:prstGeom prst="rect">
            <a:avLst/>
          </a:prstGeom>
        </p:spPr>
        <p:txBody>
          <a:bodyPr wrap="square">
            <a:spAutoFit/>
          </a:bodyPr>
          <a:lstStyle/>
          <a:p>
            <a:r>
              <a:rPr lang="es-MX" sz="2800" dirty="0">
                <a:latin typeface="Comic Sans MS" panose="030F0702030302020204" pitchFamily="66" charset="0"/>
              </a:rPr>
              <a:t>Las empresas de la gran minería del cobre y otras compañías mineras extraen grandes cantidades de material desde sus yacimientos. </a:t>
            </a:r>
            <a:endParaRPr lang="es-MX" sz="2800" dirty="0" smtClean="0">
              <a:latin typeface="Comic Sans MS" panose="030F0702030302020204" pitchFamily="66" charset="0"/>
            </a:endParaRPr>
          </a:p>
          <a:p>
            <a:r>
              <a:rPr lang="es-MX" sz="2800" dirty="0" smtClean="0">
                <a:latin typeface="Comic Sans MS" panose="030F0702030302020204" pitchFamily="66" charset="0"/>
              </a:rPr>
              <a:t>De </a:t>
            </a:r>
            <a:r>
              <a:rPr lang="es-MX" sz="2800" dirty="0">
                <a:latin typeface="Comic Sans MS" panose="030F0702030302020204" pitchFamily="66" charset="0"/>
              </a:rPr>
              <a:t>este material, no más allá del 1 a 2% corresponde al elemento útil que se desea producir. </a:t>
            </a:r>
            <a:endParaRPr lang="es-MX" sz="2800" dirty="0" smtClean="0">
              <a:latin typeface="Comic Sans MS" panose="030F0702030302020204" pitchFamily="66" charset="0"/>
            </a:endParaRPr>
          </a:p>
          <a:p>
            <a:endParaRPr lang="es-MX" sz="2800" dirty="0" smtClean="0">
              <a:latin typeface="Comic Sans MS" panose="030F0702030302020204" pitchFamily="66" charset="0"/>
            </a:endParaRPr>
          </a:p>
          <a:p>
            <a:r>
              <a:rPr lang="es-MX" sz="2800" dirty="0" smtClean="0">
                <a:latin typeface="Comic Sans MS" panose="030F0702030302020204" pitchFamily="66" charset="0"/>
              </a:rPr>
              <a:t>En </a:t>
            </a:r>
            <a:r>
              <a:rPr lang="es-MX" sz="2800" dirty="0">
                <a:latin typeface="Comic Sans MS" panose="030F0702030302020204" pitchFamily="66" charset="0"/>
              </a:rPr>
              <a:t>el caso concreto de la minería del cobre en Chile, se requiere mover más de </a:t>
            </a:r>
            <a:r>
              <a:rPr lang="es-MX" sz="2800" b="1" dirty="0">
                <a:latin typeface="Comic Sans MS" panose="030F0702030302020204" pitchFamily="66" charset="0"/>
              </a:rPr>
              <a:t>cien millones </a:t>
            </a:r>
            <a:r>
              <a:rPr lang="es-MX" sz="2800" dirty="0">
                <a:latin typeface="Comic Sans MS" panose="030F0702030302020204" pitchFamily="66" charset="0"/>
              </a:rPr>
              <a:t>de toneladas de mineral, generalmente minerales sulfurados de cobre, para obtener sólo un par de millones de toneladas de cobre fino por año</a:t>
            </a:r>
          </a:p>
        </p:txBody>
      </p:sp>
    </p:spTree>
    <p:extLst>
      <p:ext uri="{BB962C8B-B14F-4D97-AF65-F5344CB8AC3E}">
        <p14:creationId xmlns:p14="http://schemas.microsoft.com/office/powerpoint/2010/main" val="17402545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620688"/>
            <a:ext cx="7056784" cy="5693866"/>
          </a:xfrm>
          <a:prstGeom prst="rect">
            <a:avLst/>
          </a:prstGeom>
        </p:spPr>
        <p:txBody>
          <a:bodyPr wrap="square">
            <a:spAutoFit/>
          </a:bodyPr>
          <a:lstStyle/>
          <a:p>
            <a:r>
              <a:rPr lang="es-MX" sz="2800" dirty="0">
                <a:solidFill>
                  <a:srgbClr val="000000"/>
                </a:solidFill>
                <a:latin typeface="Comic Sans MS" panose="030F0702030302020204" pitchFamily="66" charset="0"/>
              </a:rPr>
              <a:t>Como consecuencia de este proceso extractivo se genera un relave o material de descarte, que corresponde aproximadamente al 97% en peso del mineral sometido a proceso, más agua de transporte. </a:t>
            </a:r>
            <a:endParaRPr lang="es-MX" sz="2800" dirty="0" smtClean="0">
              <a:solidFill>
                <a:srgbClr val="000000"/>
              </a:solidFill>
              <a:latin typeface="Comic Sans MS" panose="030F0702030302020204" pitchFamily="66" charset="0"/>
            </a:endParaRPr>
          </a:p>
          <a:p>
            <a:endParaRPr lang="es-MX" sz="2800" dirty="0">
              <a:solidFill>
                <a:srgbClr val="000000"/>
              </a:solidFill>
              <a:latin typeface="Comic Sans MS" panose="030F0702030302020204" pitchFamily="66" charset="0"/>
            </a:endParaRPr>
          </a:p>
          <a:p>
            <a:r>
              <a:rPr lang="es-MX" sz="2800" dirty="0" smtClean="0">
                <a:solidFill>
                  <a:srgbClr val="000000"/>
                </a:solidFill>
                <a:latin typeface="Comic Sans MS" panose="030F0702030302020204" pitchFamily="66" charset="0"/>
              </a:rPr>
              <a:t>El </a:t>
            </a:r>
            <a:r>
              <a:rPr lang="es-MX" sz="2800" dirty="0">
                <a:solidFill>
                  <a:srgbClr val="000000"/>
                </a:solidFill>
                <a:latin typeface="Comic Sans MS" panose="030F0702030302020204" pitchFamily="66" charset="0"/>
              </a:rPr>
              <a:t>relave está constituido fundamentalmente por sólidos que no presentan mayor interés económico, tales como arenas de sílice, micas, feldespatos y otras variedades de origen rocoso, óxidos y sulfuros de fierro, y otros.</a:t>
            </a:r>
            <a:endParaRPr lang="es-MX" sz="2800" dirty="0">
              <a:latin typeface="Comic Sans MS" panose="030F0702030302020204" pitchFamily="66" charset="0"/>
            </a:endParaRPr>
          </a:p>
        </p:txBody>
      </p:sp>
    </p:spTree>
    <p:extLst>
      <p:ext uri="{BB962C8B-B14F-4D97-AF65-F5344CB8AC3E}">
        <p14:creationId xmlns:p14="http://schemas.microsoft.com/office/powerpoint/2010/main" val="1464637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htmlimg1.scribdassets.com/1xft0tbb0gcwr5a/images/1-3bf3839c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780928"/>
            <a:ext cx="6829425" cy="19431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419872" y="3330806"/>
            <a:ext cx="4572000" cy="369332"/>
          </a:xfrm>
          <a:prstGeom prst="rect">
            <a:avLst/>
          </a:prstGeom>
        </p:spPr>
        <p:txBody>
          <a:bodyPr>
            <a:spAutoFit/>
          </a:bodyPr>
          <a:lstStyle/>
          <a:p>
            <a:r>
              <a:rPr lang="es-MX" b="1" i="0" dirty="0" smtClean="0">
                <a:solidFill>
                  <a:srgbClr val="000000"/>
                </a:solidFill>
                <a:effectLst/>
                <a:latin typeface="ff17"/>
              </a:rPr>
              <a:t>D1</a:t>
            </a:r>
            <a:endParaRPr lang="es-MX" b="0" i="0" dirty="0">
              <a:solidFill>
                <a:srgbClr val="000000"/>
              </a:solidFill>
              <a:effectLst/>
              <a:latin typeface="Proxima Nova"/>
            </a:endParaRPr>
          </a:p>
        </p:txBody>
      </p:sp>
      <p:sp>
        <p:nvSpPr>
          <p:cNvPr id="4" name="3 Rectángulo"/>
          <p:cNvSpPr/>
          <p:nvPr/>
        </p:nvSpPr>
        <p:spPr>
          <a:xfrm>
            <a:off x="2699792" y="3861048"/>
            <a:ext cx="479618" cy="369332"/>
          </a:xfrm>
          <a:prstGeom prst="rect">
            <a:avLst/>
          </a:prstGeom>
        </p:spPr>
        <p:txBody>
          <a:bodyPr wrap="none">
            <a:spAutoFit/>
          </a:bodyPr>
          <a:lstStyle/>
          <a:p>
            <a:pPr lvl="0"/>
            <a:r>
              <a:rPr lang="es-MX" b="1" dirty="0" smtClean="0">
                <a:solidFill>
                  <a:srgbClr val="000000"/>
                </a:solidFill>
                <a:latin typeface="ff17"/>
              </a:rPr>
              <a:t>D2</a:t>
            </a:r>
            <a:endParaRPr lang="es-MX" dirty="0">
              <a:solidFill>
                <a:srgbClr val="000000"/>
              </a:solidFill>
              <a:latin typeface="Proxima Nova"/>
            </a:endParaRPr>
          </a:p>
        </p:txBody>
      </p:sp>
      <p:sp>
        <p:nvSpPr>
          <p:cNvPr id="5" name="4 CuadroTexto"/>
          <p:cNvSpPr txBox="1"/>
          <p:nvPr/>
        </p:nvSpPr>
        <p:spPr>
          <a:xfrm>
            <a:off x="5364088" y="4724029"/>
            <a:ext cx="2033314" cy="369332"/>
          </a:xfrm>
          <a:prstGeom prst="rect">
            <a:avLst/>
          </a:prstGeom>
          <a:noFill/>
        </p:spPr>
        <p:txBody>
          <a:bodyPr wrap="none" rtlCol="0">
            <a:spAutoFit/>
          </a:bodyPr>
          <a:lstStyle/>
          <a:p>
            <a:r>
              <a:rPr lang="es-MX" dirty="0" smtClean="0"/>
              <a:t>Ton/hora  =    f(1/D)</a:t>
            </a:r>
            <a:endParaRPr lang="es-MX" dirty="0"/>
          </a:p>
        </p:txBody>
      </p:sp>
      <p:sp>
        <p:nvSpPr>
          <p:cNvPr id="6" name="5 Rectángulo"/>
          <p:cNvSpPr/>
          <p:nvPr/>
        </p:nvSpPr>
        <p:spPr>
          <a:xfrm>
            <a:off x="755576" y="520512"/>
            <a:ext cx="8208912" cy="1969770"/>
          </a:xfrm>
          <a:prstGeom prst="rect">
            <a:avLst/>
          </a:prstGeom>
        </p:spPr>
        <p:txBody>
          <a:bodyPr wrap="square">
            <a:spAutoFit/>
          </a:bodyPr>
          <a:lstStyle/>
          <a:p>
            <a:pPr lvl="0"/>
            <a:r>
              <a:rPr lang="es-MX" sz="2600" b="1" dirty="0" smtClean="0">
                <a:solidFill>
                  <a:srgbClr val="000000"/>
                </a:solidFill>
                <a:latin typeface="Comic Sans MS" panose="030F0702030302020204" pitchFamily="66" charset="0"/>
              </a:rPr>
              <a:t>A</a:t>
            </a:r>
            <a:r>
              <a:rPr lang="es-MX" sz="2400" b="1" dirty="0" smtClean="0">
                <a:solidFill>
                  <a:srgbClr val="000000"/>
                </a:solidFill>
                <a:latin typeface="Comic Sans MS" panose="030F0702030302020204" pitchFamily="66" charset="0"/>
              </a:rPr>
              <a:t>. </a:t>
            </a:r>
            <a:r>
              <a:rPr lang="es-MX" sz="2400" dirty="0" smtClean="0">
                <a:solidFill>
                  <a:srgbClr val="000000"/>
                </a:solidFill>
                <a:latin typeface="Comic Sans MS" panose="030F0702030302020204" pitchFamily="66" charset="0"/>
              </a:rPr>
              <a:t>La </a:t>
            </a:r>
            <a:r>
              <a:rPr lang="es-MX" sz="2400" dirty="0">
                <a:solidFill>
                  <a:srgbClr val="000000"/>
                </a:solidFill>
                <a:latin typeface="Comic Sans MS" panose="030F0702030302020204" pitchFamily="66" charset="0"/>
              </a:rPr>
              <a:t>distancia entre el punto de carga de los camiones en la mina y el lugar de descarga del material </a:t>
            </a:r>
            <a:r>
              <a:rPr lang="es-MX" sz="2400" dirty="0" smtClean="0">
                <a:solidFill>
                  <a:srgbClr val="000000"/>
                </a:solidFill>
                <a:latin typeface="Comic Sans MS" panose="030F0702030302020204" pitchFamily="66" charset="0"/>
              </a:rPr>
              <a:t>estéril(o botadero) debe ser la mínima posible, por una razón económica, ya que el rendimiento de los equipos de transporte es afectado por esta distancia.</a:t>
            </a:r>
            <a:endParaRPr lang="es-MX" sz="24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6545422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1284277001"/>
              </p:ext>
            </p:extLst>
          </p:nvPr>
        </p:nvGraphicFramePr>
        <p:xfrm>
          <a:off x="467544" y="188640"/>
          <a:ext cx="7772400" cy="350520"/>
        </p:xfrm>
        <a:graphic>
          <a:graphicData uri="http://schemas.openxmlformats.org/drawingml/2006/table">
            <a:tbl>
              <a:tblPr/>
              <a:tblGrid>
                <a:gridCol w="7772400"/>
              </a:tblGrid>
              <a:tr h="0">
                <a:tc>
                  <a:txBody>
                    <a:bodyPr/>
                    <a:lstStyle/>
                    <a:p>
                      <a:r>
                        <a:rPr lang="es-MX" b="1" dirty="0" smtClean="0">
                          <a:latin typeface="Tahoma"/>
                        </a:rPr>
                        <a:t>                             ORIGEN </a:t>
                      </a:r>
                      <a:r>
                        <a:rPr lang="es-MX" b="1" dirty="0">
                          <a:latin typeface="Tahoma"/>
                        </a:rPr>
                        <a:t>DEL “RELAVE”</a:t>
                      </a:r>
                      <a:endParaRPr lang="es-MX" dirty="0"/>
                    </a:p>
                  </a:txBody>
                  <a:tcPr marL="38100" marR="38100" marT="38100" marB="38100" anchor="ctr">
                    <a:lnL>
                      <a:noFill/>
                    </a:lnL>
                    <a:lnR>
                      <a:noFill/>
                    </a:lnR>
                    <a:lnT>
                      <a:noFill/>
                    </a:lnT>
                    <a:lnB>
                      <a:noFill/>
                    </a:lnB>
                    <a:solidFill>
                      <a:srgbClr val="C19248"/>
                    </a:solidFill>
                  </a:tcPr>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215652174"/>
              </p:ext>
            </p:extLst>
          </p:nvPr>
        </p:nvGraphicFramePr>
        <p:xfrm>
          <a:off x="467544" y="908720"/>
          <a:ext cx="7488832" cy="5184576"/>
        </p:xfrm>
        <a:graphic>
          <a:graphicData uri="http://schemas.openxmlformats.org/drawingml/2006/table">
            <a:tbl>
              <a:tblPr/>
              <a:tblGrid>
                <a:gridCol w="104955"/>
                <a:gridCol w="7383877"/>
              </a:tblGrid>
              <a:tr h="876415">
                <a:tc>
                  <a:txBody>
                    <a:bodyPr/>
                    <a:lstStyle/>
                    <a:p>
                      <a:pPr algn="l"/>
                      <a:r>
                        <a:rPr lang="es-MX" sz="1400" dirty="0">
                          <a:latin typeface="Tahoma"/>
                        </a:rPr>
                        <a:t>1°</a:t>
                      </a:r>
                      <a:endParaRPr lang="es-MX" sz="1400" dirty="0"/>
                    </a:p>
                  </a:txBody>
                  <a:tcPr marL="29476" marR="29476" marT="29476" marB="29476">
                    <a:lnL>
                      <a:noFill/>
                    </a:lnL>
                    <a:lnR>
                      <a:noFill/>
                    </a:lnR>
                    <a:lnT>
                      <a:noFill/>
                    </a:lnT>
                    <a:lnB>
                      <a:noFill/>
                    </a:lnB>
                    <a:solidFill>
                      <a:srgbClr val="DCAA5B"/>
                    </a:solidFill>
                  </a:tcPr>
                </a:tc>
                <a:tc>
                  <a:txBody>
                    <a:bodyPr/>
                    <a:lstStyle/>
                    <a:p>
                      <a:pPr algn="l"/>
                      <a:r>
                        <a:rPr lang="es-MX" sz="1400" b="1" dirty="0">
                          <a:latin typeface="Tahoma"/>
                        </a:rPr>
                        <a:t>Extracción</a:t>
                      </a:r>
                      <a:r>
                        <a:rPr lang="es-MX" sz="1400" dirty="0">
                          <a:latin typeface="Tahoma"/>
                        </a:rPr>
                        <a:t> física del mineral presente en el subsuelo que se encuentra adosado al material rocoso que lo contiene (yacimiento minero), el cual ha sido depositado por la naturaleza hace millones de años.</a:t>
                      </a:r>
                      <a:endParaRPr lang="es-MX" sz="1400" dirty="0"/>
                    </a:p>
                  </a:txBody>
                  <a:tcPr marL="29476" marR="29476" marT="29476" marB="29476">
                    <a:lnL>
                      <a:noFill/>
                    </a:lnL>
                    <a:lnR>
                      <a:noFill/>
                    </a:lnR>
                    <a:lnT>
                      <a:noFill/>
                    </a:lnT>
                    <a:lnB>
                      <a:noFill/>
                    </a:lnB>
                    <a:solidFill>
                      <a:srgbClr val="DCAA5B"/>
                    </a:solidFill>
                  </a:tcPr>
                </a:tc>
              </a:tr>
              <a:tr h="1143915">
                <a:tc>
                  <a:txBody>
                    <a:bodyPr/>
                    <a:lstStyle/>
                    <a:p>
                      <a:pPr algn="l"/>
                      <a:r>
                        <a:rPr lang="es-MX" sz="1400">
                          <a:latin typeface="Tahoma"/>
                        </a:rPr>
                        <a:t>2°</a:t>
                      </a:r>
                      <a:endParaRPr lang="es-MX" sz="1400"/>
                    </a:p>
                  </a:txBody>
                  <a:tcPr marL="29476" marR="29476" marT="29476" marB="29476">
                    <a:lnL>
                      <a:noFill/>
                    </a:lnL>
                    <a:lnR>
                      <a:noFill/>
                    </a:lnR>
                    <a:lnT>
                      <a:noFill/>
                    </a:lnT>
                    <a:lnB>
                      <a:noFill/>
                    </a:lnB>
                    <a:solidFill>
                      <a:srgbClr val="DCAA5B"/>
                    </a:solidFill>
                  </a:tcPr>
                </a:tc>
                <a:tc>
                  <a:txBody>
                    <a:bodyPr/>
                    <a:lstStyle/>
                    <a:p>
                      <a:pPr algn="l"/>
                      <a:r>
                        <a:rPr lang="es-MX" sz="1400" b="1">
                          <a:latin typeface="Tahoma"/>
                        </a:rPr>
                        <a:t>Reducción </a:t>
                      </a:r>
                      <a:r>
                        <a:rPr lang="es-MX" sz="1400">
                          <a:latin typeface="Tahoma"/>
                        </a:rPr>
                        <a:t>paulatina del material extraído, utilizando chancadores y molinos, hasta dejarlos de un tamaño menor al de la arena de playa, de modo de permitir en las etapas siguientes, la liberación de las partículas de cobre, diferenciándolas de aquellas que no contengan dicho mineral.</a:t>
                      </a:r>
                      <a:endParaRPr lang="es-MX" sz="1400"/>
                    </a:p>
                  </a:txBody>
                  <a:tcPr marL="29476" marR="29476" marT="29476" marB="29476">
                    <a:lnL>
                      <a:noFill/>
                    </a:lnL>
                    <a:lnR>
                      <a:noFill/>
                    </a:lnR>
                    <a:lnT>
                      <a:noFill/>
                    </a:lnT>
                    <a:lnB>
                      <a:noFill/>
                    </a:lnB>
                    <a:solidFill>
                      <a:srgbClr val="DCAA5B"/>
                    </a:solidFill>
                  </a:tcPr>
                </a:tc>
              </a:tr>
              <a:tr h="876415">
                <a:tc>
                  <a:txBody>
                    <a:bodyPr/>
                    <a:lstStyle/>
                    <a:p>
                      <a:pPr algn="l"/>
                      <a:r>
                        <a:rPr lang="es-MX" sz="1400">
                          <a:latin typeface="Tahoma"/>
                        </a:rPr>
                        <a:t>3°</a:t>
                      </a:r>
                      <a:endParaRPr lang="es-MX" sz="1400"/>
                    </a:p>
                  </a:txBody>
                  <a:tcPr marL="29476" marR="29476" marT="29476" marB="29476">
                    <a:lnL>
                      <a:noFill/>
                    </a:lnL>
                    <a:lnR>
                      <a:noFill/>
                    </a:lnR>
                    <a:lnT>
                      <a:noFill/>
                    </a:lnT>
                    <a:lnB>
                      <a:noFill/>
                    </a:lnB>
                    <a:solidFill>
                      <a:srgbClr val="DCAA5B"/>
                    </a:solidFill>
                  </a:tcPr>
                </a:tc>
                <a:tc>
                  <a:txBody>
                    <a:bodyPr/>
                    <a:lstStyle/>
                    <a:p>
                      <a:pPr algn="l"/>
                      <a:r>
                        <a:rPr lang="es-MX" sz="1400" b="1">
                          <a:latin typeface="Tahoma"/>
                        </a:rPr>
                        <a:t>Separación y concentración</a:t>
                      </a:r>
                      <a:r>
                        <a:rPr lang="es-MX" sz="1400">
                          <a:latin typeface="Tahoma"/>
                        </a:rPr>
                        <a:t> por vía húmeda (agua), del material que contiene mayoritariamente el cobre, separándolo del material que no lo contiene (95%).</a:t>
                      </a:r>
                      <a:endParaRPr lang="es-MX" sz="1400"/>
                    </a:p>
                  </a:txBody>
                  <a:tcPr marL="29476" marR="29476" marT="29476" marB="29476">
                    <a:lnL>
                      <a:noFill/>
                    </a:lnL>
                    <a:lnR>
                      <a:noFill/>
                    </a:lnR>
                    <a:lnT>
                      <a:noFill/>
                    </a:lnT>
                    <a:lnB>
                      <a:noFill/>
                    </a:lnB>
                    <a:solidFill>
                      <a:srgbClr val="DCAA5B"/>
                    </a:solidFill>
                  </a:tcPr>
                </a:tc>
              </a:tr>
              <a:tr h="1678918">
                <a:tc>
                  <a:txBody>
                    <a:bodyPr/>
                    <a:lstStyle/>
                    <a:p>
                      <a:pPr algn="l"/>
                      <a:r>
                        <a:rPr lang="es-MX" sz="1400">
                          <a:latin typeface="Tahoma"/>
                        </a:rPr>
                        <a:t>4°</a:t>
                      </a:r>
                      <a:endParaRPr lang="es-MX" sz="1400"/>
                    </a:p>
                  </a:txBody>
                  <a:tcPr marL="29476" marR="29476" marT="29476" marB="29476">
                    <a:lnL>
                      <a:noFill/>
                    </a:lnL>
                    <a:lnR>
                      <a:noFill/>
                    </a:lnR>
                    <a:lnT>
                      <a:noFill/>
                    </a:lnT>
                    <a:lnB>
                      <a:noFill/>
                    </a:lnB>
                    <a:solidFill>
                      <a:srgbClr val="DCAA5B"/>
                    </a:solidFill>
                  </a:tcPr>
                </a:tc>
                <a:tc>
                  <a:txBody>
                    <a:bodyPr/>
                    <a:lstStyle/>
                    <a:p>
                      <a:pPr algn="l"/>
                      <a:r>
                        <a:rPr lang="es-MX" sz="1400" b="1" dirty="0" err="1">
                          <a:latin typeface="Tahoma"/>
                        </a:rPr>
                        <a:t>Depositación</a:t>
                      </a:r>
                      <a:r>
                        <a:rPr lang="es-MX" sz="1400" dirty="0">
                          <a:latin typeface="Tahoma"/>
                        </a:rPr>
                        <a:t> del material sin contenido de mineral de cobre (estéril), en un lugar técnica y ambientalmente adecuado, recuperando el agua sobrante, la que es recirculada nuevamente a la Planta Concentradora.</a:t>
                      </a:r>
                      <a:br>
                        <a:rPr lang="es-MX" sz="1400" dirty="0">
                          <a:latin typeface="Tahoma"/>
                        </a:rPr>
                      </a:br>
                      <a:r>
                        <a:rPr lang="es-MX" sz="1400" dirty="0">
                          <a:latin typeface="Tahoma"/>
                        </a:rPr>
                        <a:t>Es a este material estéril, al que se le ha extraído gran parte del agua y que finalmente queda convenientemente “depositado”, al que en el idioma español se le ha denominado </a:t>
                      </a:r>
                      <a:r>
                        <a:rPr lang="es-MX" sz="1400" b="1" dirty="0">
                          <a:latin typeface="Tahoma"/>
                        </a:rPr>
                        <a:t>“RELAVE”</a:t>
                      </a:r>
                      <a:r>
                        <a:rPr lang="es-MX" sz="1400" dirty="0">
                          <a:latin typeface="Tahoma"/>
                        </a:rPr>
                        <a:t>.</a:t>
                      </a:r>
                      <a:endParaRPr lang="es-MX" sz="1400" dirty="0"/>
                    </a:p>
                  </a:txBody>
                  <a:tcPr marL="29476" marR="29476" marT="29476" marB="29476">
                    <a:lnL>
                      <a:noFill/>
                    </a:lnL>
                    <a:lnR>
                      <a:noFill/>
                    </a:lnR>
                    <a:lnT>
                      <a:noFill/>
                    </a:lnT>
                    <a:lnB>
                      <a:noFill/>
                    </a:lnB>
                    <a:solidFill>
                      <a:srgbClr val="DCAA5B"/>
                    </a:solidFill>
                  </a:tcPr>
                </a:tc>
              </a:tr>
              <a:tr h="608913">
                <a:tc>
                  <a:txBody>
                    <a:bodyPr/>
                    <a:lstStyle/>
                    <a:p>
                      <a:pPr algn="l"/>
                      <a:r>
                        <a:rPr lang="es-MX" sz="1400">
                          <a:latin typeface="Tahoma"/>
                        </a:rPr>
                        <a:t>5°</a:t>
                      </a:r>
                      <a:endParaRPr lang="es-MX" sz="1400"/>
                    </a:p>
                  </a:txBody>
                  <a:tcPr marL="29476" marR="29476" marT="29476" marB="29476">
                    <a:lnL>
                      <a:noFill/>
                    </a:lnL>
                    <a:lnR>
                      <a:noFill/>
                    </a:lnR>
                    <a:lnT>
                      <a:noFill/>
                    </a:lnT>
                    <a:lnB>
                      <a:noFill/>
                    </a:lnB>
                    <a:solidFill>
                      <a:srgbClr val="DCAA5B"/>
                    </a:solidFill>
                  </a:tcPr>
                </a:tc>
                <a:tc>
                  <a:txBody>
                    <a:bodyPr/>
                    <a:lstStyle/>
                    <a:p>
                      <a:pPr algn="l"/>
                      <a:r>
                        <a:rPr lang="es-MX" sz="1400" b="1" dirty="0">
                          <a:latin typeface="Tahoma"/>
                        </a:rPr>
                        <a:t>Venta</a:t>
                      </a:r>
                      <a:r>
                        <a:rPr lang="es-MX" sz="1400" dirty="0">
                          <a:latin typeface="Tahoma"/>
                        </a:rPr>
                        <a:t> del “concentrado” con alto contenido de mineral de cobre, a las fundiciones externas que realizan el proceso final de obtención del metal.</a:t>
                      </a:r>
                      <a:endParaRPr lang="es-MX" sz="1400" dirty="0"/>
                    </a:p>
                  </a:txBody>
                  <a:tcPr marL="29476" marR="29476" marT="29476" marB="29476">
                    <a:lnL>
                      <a:noFill/>
                    </a:lnL>
                    <a:lnR>
                      <a:noFill/>
                    </a:lnR>
                    <a:lnT>
                      <a:noFill/>
                    </a:lnT>
                    <a:lnB>
                      <a:noFill/>
                    </a:lnB>
                    <a:solidFill>
                      <a:srgbClr val="DCAA5B"/>
                    </a:solidFill>
                  </a:tcPr>
                </a:tc>
              </a:tr>
            </a:tbl>
          </a:graphicData>
        </a:graphic>
      </p:graphicFrame>
      <p:sp>
        <p:nvSpPr>
          <p:cNvPr id="5" name="Rectangle 1"/>
          <p:cNvSpPr>
            <a:spLocks noChangeArrowheads="1"/>
          </p:cNvSpPr>
          <p:nvPr/>
        </p:nvSpPr>
        <p:spPr bwMode="auto">
          <a:xfrm>
            <a:off x="1562100" y="19716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es-MX" sz="600" b="0" i="0" u="none" strike="noStrike" cap="none" normalizeH="0" baseline="0" smtClean="0">
                <a:ln>
                  <a:noFill/>
                </a:ln>
                <a:solidFill>
                  <a:srgbClr val="000000"/>
                </a:solidFill>
                <a:effectLst/>
                <a:latin typeface="Tahoma" pitchFamily="34" charset="0"/>
                <a:cs typeface="Tahoma" pitchFamily="34" charset="0"/>
              </a:rPr>
              <a:t>El proceso minero en una planta concentradora de cobre, como la de Cabildo, consiste básicamente en la operación de cinco etapas secuenciales:</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54112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902325"/>
            <a:ext cx="6768752" cy="5262979"/>
          </a:xfrm>
          <a:prstGeom prst="rect">
            <a:avLst/>
          </a:prstGeom>
        </p:spPr>
        <p:txBody>
          <a:bodyPr wrap="square">
            <a:spAutoFit/>
          </a:bodyPr>
          <a:lstStyle/>
          <a:p>
            <a:pPr lvl="0"/>
            <a:r>
              <a:rPr lang="es-MX" sz="2800" b="1" dirty="0" err="1">
                <a:solidFill>
                  <a:srgbClr val="000000"/>
                </a:solidFill>
                <a:latin typeface="Comic Sans MS" panose="030F0702030302020204" pitchFamily="66" charset="0"/>
              </a:rPr>
              <a:t>Depositación</a:t>
            </a:r>
            <a:r>
              <a:rPr lang="es-MX" sz="2800" dirty="0">
                <a:solidFill>
                  <a:srgbClr val="000000"/>
                </a:solidFill>
                <a:latin typeface="Comic Sans MS" panose="030F0702030302020204" pitchFamily="66" charset="0"/>
              </a:rPr>
              <a:t> del material sin contenido de mineral de cobre (estéril), en un lugar técnica y ambientalmente adecuado, recuperando el agua sobrante, la que es recirculada nuevamente a la Planta Concentradora</a:t>
            </a:r>
            <a:r>
              <a:rPr lang="es-MX" sz="2800" dirty="0" smtClean="0">
                <a:solidFill>
                  <a:srgbClr val="000000"/>
                </a:solidFill>
                <a:latin typeface="Comic Sans MS" panose="030F0702030302020204" pitchFamily="66" charset="0"/>
              </a:rPr>
              <a:t>.</a:t>
            </a:r>
          </a:p>
          <a:p>
            <a:pPr lvl="0"/>
            <a:r>
              <a:rPr lang="es-MX" sz="2800" dirty="0">
                <a:solidFill>
                  <a:srgbClr val="000000"/>
                </a:solidFill>
                <a:latin typeface="Comic Sans MS" panose="030F0702030302020204" pitchFamily="66" charset="0"/>
              </a:rPr>
              <a:t/>
            </a:r>
            <a:br>
              <a:rPr lang="es-MX" sz="2800" dirty="0">
                <a:solidFill>
                  <a:srgbClr val="000000"/>
                </a:solidFill>
                <a:latin typeface="Comic Sans MS" panose="030F0702030302020204" pitchFamily="66" charset="0"/>
              </a:rPr>
            </a:br>
            <a:r>
              <a:rPr lang="es-MX" sz="2800" dirty="0">
                <a:solidFill>
                  <a:srgbClr val="000000"/>
                </a:solidFill>
                <a:latin typeface="Comic Sans MS" panose="030F0702030302020204" pitchFamily="66" charset="0"/>
              </a:rPr>
              <a:t>Es a este material estéril, al que se le ha extraído gran parte del agua y que finalmente queda convenientemente “depositado”, al que en el idioma español se le ha denominado </a:t>
            </a:r>
            <a:r>
              <a:rPr lang="es-MX" sz="2800" b="1" dirty="0">
                <a:solidFill>
                  <a:srgbClr val="000000"/>
                </a:solidFill>
                <a:latin typeface="Comic Sans MS" panose="030F0702030302020204" pitchFamily="66" charset="0"/>
              </a:rPr>
              <a:t>“RELAVE”</a:t>
            </a:r>
            <a:r>
              <a:rPr lang="es-MX" sz="2800" dirty="0">
                <a:solidFill>
                  <a:srgbClr val="000000"/>
                </a:solidFill>
                <a:latin typeface="Comic Sans MS" panose="030F0702030302020204" pitchFamily="66" charset="0"/>
              </a:rPr>
              <a:t>.</a:t>
            </a:r>
          </a:p>
        </p:txBody>
      </p:sp>
    </p:spTree>
    <p:extLst>
      <p:ext uri="{BB962C8B-B14F-4D97-AF65-F5344CB8AC3E}">
        <p14:creationId xmlns:p14="http://schemas.microsoft.com/office/powerpoint/2010/main" val="309940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692696"/>
            <a:ext cx="7200800" cy="5693866"/>
          </a:xfrm>
          <a:prstGeom prst="rect">
            <a:avLst/>
          </a:prstGeom>
        </p:spPr>
        <p:txBody>
          <a:bodyPr wrap="square">
            <a:spAutoFit/>
          </a:bodyPr>
          <a:lstStyle/>
          <a:p>
            <a:r>
              <a:rPr lang="es-MX" sz="2800" dirty="0">
                <a:solidFill>
                  <a:srgbClr val="000000"/>
                </a:solidFill>
                <a:latin typeface="Comic Sans MS" panose="030F0702030302020204" pitchFamily="66" charset="0"/>
              </a:rPr>
              <a:t>Así se separa aproximadamente el 3 por ciento del material alimentado al proceso, fracción denominada concentrado, resultando una pulpa de descarte o relave que contiene el 97 por ciento en peso del sólido restante, en una proporción de 55%sólido/45% líquido. este relave debe confinarse en un lugar seguro, una gran extensión de terreno, como un pequeño lago con una presa de cierre, de modo que no infiltre y que no pueda causar un accidente por deslizamiento de los terrenos en que está dispuesto.</a:t>
            </a:r>
            <a:endParaRPr lang="es-MX" sz="2800" dirty="0">
              <a:latin typeface="Comic Sans MS" panose="030F0702030302020204" pitchFamily="66" charset="0"/>
            </a:endParaRPr>
          </a:p>
        </p:txBody>
      </p:sp>
    </p:spTree>
    <p:extLst>
      <p:ext uri="{BB962C8B-B14F-4D97-AF65-F5344CB8AC3E}">
        <p14:creationId xmlns:p14="http://schemas.microsoft.com/office/powerpoint/2010/main" val="3160586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odelco.com/prontus_codelco/site/artic/20110706/imag/foto_0248920110706122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89818"/>
            <a:ext cx="8892480" cy="597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571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losandesonline.cl/img/articulo/embalse-oveje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68760"/>
            <a:ext cx="5760640"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547664" y="548680"/>
            <a:ext cx="6624735" cy="369332"/>
          </a:xfrm>
          <a:prstGeom prst="rect">
            <a:avLst/>
          </a:prstGeom>
          <a:noFill/>
        </p:spPr>
        <p:txBody>
          <a:bodyPr wrap="square" rtlCol="0">
            <a:spAutoFit/>
          </a:bodyPr>
          <a:lstStyle/>
          <a:p>
            <a:r>
              <a:rPr lang="es-ES" dirty="0" smtClean="0"/>
              <a:t>TRANQUE OVEJERIA- HUECHUN CODELCO DIV.ANDINA</a:t>
            </a:r>
            <a:endParaRPr lang="es-ES" dirty="0"/>
          </a:p>
        </p:txBody>
      </p:sp>
    </p:spTree>
    <p:extLst>
      <p:ext uri="{BB962C8B-B14F-4D97-AF65-F5344CB8AC3E}">
        <p14:creationId xmlns:p14="http://schemas.microsoft.com/office/powerpoint/2010/main" val="3488962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260648"/>
            <a:ext cx="7128792" cy="6001643"/>
          </a:xfrm>
          <a:prstGeom prst="rect">
            <a:avLst/>
          </a:prstGeom>
        </p:spPr>
        <p:txBody>
          <a:bodyPr wrap="square">
            <a:spAutoFit/>
          </a:bodyPr>
          <a:lstStyle/>
          <a:p>
            <a:r>
              <a:rPr lang="es-MX" sz="2400" dirty="0">
                <a:solidFill>
                  <a:srgbClr val="000000"/>
                </a:solidFill>
                <a:latin typeface="Comic Sans MS" panose="030F0702030302020204" pitchFamily="66" charset="0"/>
                <a:ea typeface="Verdana" panose="020B0604030504040204" pitchFamily="34" charset="0"/>
                <a:cs typeface="Verdana" panose="020B0604030504040204" pitchFamily="34" charset="0"/>
              </a:rPr>
              <a:t>En 1965, hubo un terremoto que hizo deslizar un relave sobre la población "El Cobre" en la cordillera de la zona central de Chile, y se lamentaron muchas muertes. Desde esa fecha, </a:t>
            </a:r>
            <a:r>
              <a:rPr lang="es-MX" sz="2400" dirty="0" smtClean="0">
                <a:solidFill>
                  <a:srgbClr val="000000"/>
                </a:solidFill>
                <a:latin typeface="Comic Sans MS" panose="030F0702030302020204" pitchFamily="66" charset="0"/>
                <a:ea typeface="Verdana" panose="020B0604030504040204" pitchFamily="34" charset="0"/>
                <a:cs typeface="Verdana" panose="020B0604030504040204" pitchFamily="34" charset="0"/>
              </a:rPr>
              <a:t> se restringe  la ubicación de tranques de </a:t>
            </a:r>
            <a:r>
              <a:rPr lang="es-MX" sz="2400" dirty="0">
                <a:solidFill>
                  <a:srgbClr val="000000"/>
                </a:solidFill>
                <a:latin typeface="Comic Sans MS" panose="030F0702030302020204" pitchFamily="66" charset="0"/>
                <a:ea typeface="Verdana" panose="020B0604030504040204" pitchFamily="34" charset="0"/>
                <a:cs typeface="Verdana" panose="020B0604030504040204" pitchFamily="34" charset="0"/>
              </a:rPr>
              <a:t>relaves </a:t>
            </a:r>
            <a:r>
              <a:rPr lang="es-MX" sz="2400" dirty="0" smtClean="0">
                <a:solidFill>
                  <a:srgbClr val="000000"/>
                </a:solidFill>
                <a:latin typeface="Comic Sans MS" panose="030F0702030302020204" pitchFamily="66" charset="0"/>
                <a:ea typeface="Verdana" panose="020B0604030504040204" pitchFamily="34" charset="0"/>
                <a:cs typeface="Verdana" panose="020B0604030504040204" pitchFamily="34" charset="0"/>
              </a:rPr>
              <a:t>en </a:t>
            </a:r>
            <a:r>
              <a:rPr lang="es-MX" sz="2400" dirty="0">
                <a:solidFill>
                  <a:srgbClr val="000000"/>
                </a:solidFill>
                <a:latin typeface="Comic Sans MS" panose="030F0702030302020204" pitchFamily="66" charset="0"/>
                <a:ea typeface="Verdana" panose="020B0604030504040204" pitchFamily="34" charset="0"/>
                <a:cs typeface="Verdana" panose="020B0604030504040204" pitchFamily="34" charset="0"/>
              </a:rPr>
              <a:t>altura y se confinan adecuadamente para no contaminar y eliminar el riesgo de catástrofe. </a:t>
            </a:r>
            <a:endParaRPr lang="es-MX" sz="2400" dirty="0" smtClean="0">
              <a:solidFill>
                <a:srgbClr val="000000"/>
              </a:solidFill>
              <a:latin typeface="Comic Sans MS" panose="030F0702030302020204" pitchFamily="66" charset="0"/>
              <a:ea typeface="Verdana" panose="020B0604030504040204" pitchFamily="34" charset="0"/>
              <a:cs typeface="Verdana" panose="020B0604030504040204" pitchFamily="34" charset="0"/>
            </a:endParaRPr>
          </a:p>
          <a:p>
            <a:endParaRPr lang="es-MX" sz="2400" dirty="0">
              <a:solidFill>
                <a:srgbClr val="000000"/>
              </a:solidFill>
              <a:latin typeface="Comic Sans MS" panose="030F0702030302020204" pitchFamily="66" charset="0"/>
              <a:ea typeface="Verdana" panose="020B0604030504040204" pitchFamily="34" charset="0"/>
              <a:cs typeface="Verdana" panose="020B0604030504040204" pitchFamily="34" charset="0"/>
            </a:endParaRPr>
          </a:p>
          <a:p>
            <a:r>
              <a:rPr lang="es-MX" sz="2400" dirty="0" smtClean="0">
                <a:solidFill>
                  <a:srgbClr val="000000"/>
                </a:solidFill>
                <a:latin typeface="Comic Sans MS" panose="030F0702030302020204" pitchFamily="66" charset="0"/>
                <a:ea typeface="Verdana" panose="020B0604030504040204" pitchFamily="34" charset="0"/>
                <a:cs typeface="Verdana" panose="020B0604030504040204" pitchFamily="34" charset="0"/>
              </a:rPr>
              <a:t>Un </a:t>
            </a:r>
            <a:r>
              <a:rPr lang="es-MX" sz="2400" dirty="0">
                <a:solidFill>
                  <a:srgbClr val="000000"/>
                </a:solidFill>
                <a:latin typeface="Comic Sans MS" panose="030F0702030302020204" pitchFamily="66" charset="0"/>
                <a:ea typeface="Verdana" panose="020B0604030504040204" pitchFamily="34" charset="0"/>
                <a:cs typeface="Verdana" panose="020B0604030504040204" pitchFamily="34" charset="0"/>
              </a:rPr>
              <a:t>caso importante que ilustra aquello, es el tranque de relaves de la Minera Disputada</a:t>
            </a:r>
            <a:r>
              <a:rPr lang="es-MX" sz="2400" dirty="0" smtClean="0">
                <a:solidFill>
                  <a:srgbClr val="000000"/>
                </a:solidFill>
                <a:latin typeface="Comic Sans MS" panose="030F0702030302020204" pitchFamily="66" charset="0"/>
                <a:ea typeface="Verdana" panose="020B0604030504040204" pitchFamily="34" charset="0"/>
                <a:cs typeface="Verdana" panose="020B0604030504040204" pitchFamily="34" charset="0"/>
              </a:rPr>
              <a:t>, en las Tórtolas  y el de División Andina en </a:t>
            </a:r>
            <a:r>
              <a:rPr lang="es-MX" sz="2400" dirty="0" err="1" smtClean="0">
                <a:solidFill>
                  <a:srgbClr val="000000"/>
                </a:solidFill>
                <a:latin typeface="Comic Sans MS" panose="030F0702030302020204" pitchFamily="66" charset="0"/>
                <a:ea typeface="Verdana" panose="020B0604030504040204" pitchFamily="34" charset="0"/>
                <a:cs typeface="Verdana" panose="020B0604030504040204" pitchFamily="34" charset="0"/>
              </a:rPr>
              <a:t>Huechún</a:t>
            </a:r>
            <a:r>
              <a:rPr lang="es-MX" sz="2400" dirty="0" smtClean="0">
                <a:solidFill>
                  <a:srgbClr val="000000"/>
                </a:solidFill>
                <a:latin typeface="Comic Sans MS" panose="030F0702030302020204" pitchFamily="66" charset="0"/>
                <a:ea typeface="Verdana" panose="020B0604030504040204" pitchFamily="34" charset="0"/>
                <a:cs typeface="Verdana" panose="020B0604030504040204" pitchFamily="34" charset="0"/>
              </a:rPr>
              <a:t> los que  están  </a:t>
            </a:r>
            <a:r>
              <a:rPr lang="es-MX" sz="2400" dirty="0">
                <a:solidFill>
                  <a:srgbClr val="000000"/>
                </a:solidFill>
                <a:latin typeface="Comic Sans MS" panose="030F0702030302020204" pitchFamily="66" charset="0"/>
                <a:ea typeface="Verdana" panose="020B0604030504040204" pitchFamily="34" charset="0"/>
                <a:cs typeface="Verdana" panose="020B0604030504040204" pitchFamily="34" charset="0"/>
              </a:rPr>
              <a:t>situado en un lugar seguro en una cota aproximadamente dos mil metros más baja que el lugar donde se extrae. El material se baja por </a:t>
            </a:r>
            <a:r>
              <a:rPr lang="es-MX" sz="2400" dirty="0" err="1" smtClean="0">
                <a:solidFill>
                  <a:srgbClr val="000000"/>
                </a:solidFill>
                <a:latin typeface="Comic Sans MS" panose="030F0702030302020204" pitchFamily="66" charset="0"/>
                <a:ea typeface="Verdana" panose="020B0604030504040204" pitchFamily="34" charset="0"/>
                <a:cs typeface="Verdana" panose="020B0604030504040204" pitchFamily="34" charset="0"/>
              </a:rPr>
              <a:t>mineroductos</a:t>
            </a:r>
            <a:r>
              <a:rPr lang="es-MX" sz="2400" dirty="0" smtClean="0">
                <a:solidFill>
                  <a:srgbClr val="000000"/>
                </a:solidFill>
                <a:latin typeface="Comic Sans MS" panose="030F0702030302020204" pitchFamily="66" charset="0"/>
                <a:ea typeface="Verdana" panose="020B0604030504040204" pitchFamily="34" charset="0"/>
                <a:cs typeface="Verdana" panose="020B0604030504040204" pitchFamily="34" charset="0"/>
              </a:rPr>
              <a:t> </a:t>
            </a:r>
            <a:r>
              <a:rPr lang="es-MX" sz="2400" dirty="0">
                <a:solidFill>
                  <a:srgbClr val="000000"/>
                </a:solidFill>
                <a:latin typeface="Comic Sans MS" panose="030F0702030302020204" pitchFamily="66" charset="0"/>
                <a:ea typeface="Verdana" panose="020B0604030504040204" pitchFamily="34" charset="0"/>
                <a:cs typeface="Verdana" panose="020B0604030504040204" pitchFamily="34" charset="0"/>
              </a:rPr>
              <a:t>constituyendo una obra de ingeniería de inversión muy importante.</a:t>
            </a:r>
            <a:endParaRPr lang="es-MX" sz="2400" dirty="0">
              <a:latin typeface="Comic Sans MS" panose="030F0702030302020204" pitchFamily="66"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88783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1196752"/>
            <a:ext cx="5760640" cy="4154984"/>
          </a:xfrm>
          <a:prstGeom prst="rect">
            <a:avLst/>
          </a:prstGeom>
        </p:spPr>
        <p:txBody>
          <a:bodyPr wrap="square">
            <a:spAutoFit/>
          </a:bodyPr>
          <a:lstStyle/>
          <a:p>
            <a:r>
              <a:rPr lang="es-MX" sz="2400" dirty="0">
                <a:solidFill>
                  <a:srgbClr val="000000"/>
                </a:solidFill>
                <a:latin typeface="Comic Sans MS" panose="030F0702030302020204" pitchFamily="66" charset="0"/>
              </a:rPr>
              <a:t>Por otro lado, en todos los casos se cuida que la zona donde está el relave sea de muy baja </a:t>
            </a:r>
            <a:r>
              <a:rPr lang="es-MX" sz="2400" dirty="0" smtClean="0">
                <a:solidFill>
                  <a:srgbClr val="000000"/>
                </a:solidFill>
                <a:latin typeface="Comic Sans MS" panose="030F0702030302020204" pitchFamily="66" charset="0"/>
              </a:rPr>
              <a:t>infiltración </a:t>
            </a:r>
            <a:r>
              <a:rPr lang="es-MX" sz="2400" dirty="0">
                <a:solidFill>
                  <a:srgbClr val="000000"/>
                </a:solidFill>
                <a:latin typeface="Comic Sans MS" panose="030F0702030302020204" pitchFamily="66" charset="0"/>
              </a:rPr>
              <a:t>para evitar que algunas sustancias químicas residuales, usadas comúnmente en los procesos de concentración, puedan alcanzar las aguas subterráneas. </a:t>
            </a:r>
            <a:endParaRPr lang="es-MX" sz="2400" dirty="0" smtClean="0">
              <a:solidFill>
                <a:srgbClr val="000000"/>
              </a:solidFill>
              <a:latin typeface="Comic Sans MS" panose="030F0702030302020204" pitchFamily="66" charset="0"/>
            </a:endParaRPr>
          </a:p>
          <a:p>
            <a:endParaRPr lang="es-MX" sz="2400" dirty="0">
              <a:solidFill>
                <a:srgbClr val="000000"/>
              </a:solidFill>
              <a:latin typeface="Comic Sans MS" panose="030F0702030302020204" pitchFamily="66" charset="0"/>
            </a:endParaRPr>
          </a:p>
          <a:p>
            <a:r>
              <a:rPr lang="es-MX" sz="2400" dirty="0" smtClean="0">
                <a:solidFill>
                  <a:srgbClr val="000000"/>
                </a:solidFill>
                <a:latin typeface="Comic Sans MS" panose="030F0702030302020204" pitchFamily="66" charset="0"/>
              </a:rPr>
              <a:t>Para </a:t>
            </a:r>
            <a:r>
              <a:rPr lang="es-MX" sz="2400" dirty="0">
                <a:solidFill>
                  <a:srgbClr val="000000"/>
                </a:solidFill>
                <a:latin typeface="Comic Sans MS" panose="030F0702030302020204" pitchFamily="66" charset="0"/>
              </a:rPr>
              <a:t>ellos se </a:t>
            </a:r>
            <a:r>
              <a:rPr lang="es-MX" sz="2400" dirty="0" smtClean="0">
                <a:solidFill>
                  <a:srgbClr val="000000"/>
                </a:solidFill>
                <a:latin typeface="Comic Sans MS" panose="030F0702030302020204" pitchFamily="66" charset="0"/>
              </a:rPr>
              <a:t>utilizan </a:t>
            </a:r>
            <a:r>
              <a:rPr lang="es-MX" sz="2400" dirty="0">
                <a:solidFill>
                  <a:srgbClr val="000000"/>
                </a:solidFill>
                <a:latin typeface="Comic Sans MS" panose="030F0702030302020204" pitchFamily="66" charset="0"/>
              </a:rPr>
              <a:t>suelos que posean idealmente índices de infiltración de sólo algunos milímetros por año.</a:t>
            </a:r>
            <a:endParaRPr lang="es-MX" sz="2400" dirty="0">
              <a:latin typeface="Comic Sans MS" panose="030F0702030302020204" pitchFamily="66" charset="0"/>
            </a:endParaRPr>
          </a:p>
        </p:txBody>
      </p:sp>
    </p:spTree>
    <p:extLst>
      <p:ext uri="{BB962C8B-B14F-4D97-AF65-F5344CB8AC3E}">
        <p14:creationId xmlns:p14="http://schemas.microsoft.com/office/powerpoint/2010/main" val="15534529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75656" y="692696"/>
            <a:ext cx="6768752" cy="523220"/>
          </a:xfrm>
          <a:prstGeom prst="rect">
            <a:avLst/>
          </a:prstGeom>
        </p:spPr>
        <p:txBody>
          <a:bodyPr wrap="square">
            <a:spAutoFit/>
          </a:bodyPr>
          <a:lstStyle/>
          <a:p>
            <a:r>
              <a:rPr lang="es-MX" sz="2400" b="1" dirty="0" smtClean="0">
                <a:solidFill>
                  <a:srgbClr val="000000"/>
                </a:solidFill>
                <a:latin typeface="Franklin Gothic Book" panose="020B0503020102020204" pitchFamily="34" charset="0"/>
              </a:rPr>
              <a:t>¿</a:t>
            </a:r>
            <a:r>
              <a:rPr lang="es-MX" sz="2800" b="1" dirty="0" smtClean="0">
                <a:solidFill>
                  <a:srgbClr val="000000"/>
                </a:solidFill>
                <a:latin typeface="Comic Sans MS" panose="030F0702030302020204" pitchFamily="66" charset="0"/>
              </a:rPr>
              <a:t>EL </a:t>
            </a:r>
            <a:r>
              <a:rPr lang="es-MX" sz="2800" b="1" dirty="0">
                <a:solidFill>
                  <a:srgbClr val="000000"/>
                </a:solidFill>
                <a:latin typeface="Comic Sans MS" panose="030F0702030302020204" pitchFamily="66" charset="0"/>
              </a:rPr>
              <a:t>RELAVE NO ES PELIGROSO?</a:t>
            </a:r>
            <a:r>
              <a:rPr lang="es-MX" sz="2800" dirty="0">
                <a:solidFill>
                  <a:srgbClr val="000000"/>
                </a:solidFill>
                <a:latin typeface="Comic Sans MS" panose="030F0702030302020204" pitchFamily="66" charset="0"/>
              </a:rPr>
              <a:t> </a:t>
            </a:r>
            <a:endParaRPr lang="es-MX" sz="2800" dirty="0">
              <a:latin typeface="Comic Sans MS" panose="030F0702030302020204" pitchFamily="66" charset="0"/>
            </a:endParaRPr>
          </a:p>
        </p:txBody>
      </p:sp>
      <p:sp>
        <p:nvSpPr>
          <p:cNvPr id="3" name="2 Rectángulo"/>
          <p:cNvSpPr/>
          <p:nvPr/>
        </p:nvSpPr>
        <p:spPr>
          <a:xfrm>
            <a:off x="827584" y="1340768"/>
            <a:ext cx="7848872" cy="5509200"/>
          </a:xfrm>
          <a:prstGeom prst="rect">
            <a:avLst/>
          </a:prstGeom>
        </p:spPr>
        <p:txBody>
          <a:bodyPr wrap="square">
            <a:spAutoFit/>
          </a:bodyPr>
          <a:lstStyle/>
          <a:p>
            <a:r>
              <a:rPr lang="es-MX" sz="2200" dirty="0">
                <a:solidFill>
                  <a:srgbClr val="000000"/>
                </a:solidFill>
                <a:latin typeface="Comic Sans MS" panose="030F0702030302020204" pitchFamily="66" charset="0"/>
              </a:rPr>
              <a:t>Como se ha destacado, la Concentración de Minerales es un proceso eminentemente físico, en el que el material ya sometido a diferentes grados de chancado y molienda, es enviado como pulpa (sólido + agua) hacia las denominadas celdas de flotación, donde se hace flotar a través de la agitación mecánica e inyección de aire para formar abundante espuma. </a:t>
            </a:r>
            <a:r>
              <a:rPr lang="es-MX" sz="2200" dirty="0" smtClean="0">
                <a:latin typeface="Comic Sans MS" panose="030F0702030302020204" pitchFamily="66" charset="0"/>
              </a:rPr>
              <a:t/>
            </a:r>
            <a:br>
              <a:rPr lang="es-MX" sz="2200" dirty="0" smtClean="0">
                <a:latin typeface="Comic Sans MS" panose="030F0702030302020204" pitchFamily="66" charset="0"/>
              </a:rPr>
            </a:br>
            <a:r>
              <a:rPr lang="es-MX" sz="2200" dirty="0">
                <a:solidFill>
                  <a:srgbClr val="000000"/>
                </a:solidFill>
                <a:latin typeface="Comic Sans MS" panose="030F0702030302020204" pitchFamily="66" charset="0"/>
              </a:rPr>
              <a:t>La fracción de material adherida a la espuma, denominada CONCENTRADO, es enviada a los </a:t>
            </a:r>
            <a:r>
              <a:rPr lang="es-MX" sz="2200" dirty="0" err="1">
                <a:solidFill>
                  <a:srgbClr val="000000"/>
                </a:solidFill>
                <a:latin typeface="Comic Sans MS" panose="030F0702030302020204" pitchFamily="66" charset="0"/>
              </a:rPr>
              <a:t>espesadores</a:t>
            </a:r>
            <a:r>
              <a:rPr lang="es-MX" sz="2200" dirty="0">
                <a:solidFill>
                  <a:srgbClr val="000000"/>
                </a:solidFill>
                <a:latin typeface="Comic Sans MS" panose="030F0702030302020204" pitchFamily="66" charset="0"/>
              </a:rPr>
              <a:t> y filtros para quitarles la mayor parte de agua posible (la que es devuelta al proceso), quedando con una humedad inferior al 10%, lista para ser vendida como tal a las fundiciones externas</a:t>
            </a:r>
            <a:r>
              <a:rPr lang="es-MX" sz="2200" dirty="0" smtClean="0">
                <a:solidFill>
                  <a:srgbClr val="000000"/>
                </a:solidFill>
                <a:latin typeface="Comic Sans MS" panose="030F0702030302020204" pitchFamily="66" charset="0"/>
              </a:rPr>
              <a:t>.</a:t>
            </a:r>
          </a:p>
          <a:p>
            <a:endParaRPr lang="es-MX" sz="2200" dirty="0">
              <a:solidFill>
                <a:srgbClr val="000000"/>
              </a:solidFill>
              <a:latin typeface="Comic Sans MS" panose="030F0702030302020204" pitchFamily="66" charset="0"/>
            </a:endParaRPr>
          </a:p>
          <a:p>
            <a:r>
              <a:rPr lang="es-MX" sz="2200" dirty="0" smtClean="0">
                <a:solidFill>
                  <a:srgbClr val="000000"/>
                </a:solidFill>
                <a:latin typeface="Comic Sans MS" panose="030F0702030302020204" pitchFamily="66" charset="0"/>
              </a:rPr>
              <a:t> </a:t>
            </a:r>
            <a:r>
              <a:rPr lang="es-MX" sz="2200" dirty="0">
                <a:solidFill>
                  <a:srgbClr val="000000"/>
                </a:solidFill>
                <a:latin typeface="Comic Sans MS" panose="030F0702030302020204" pitchFamily="66" charset="0"/>
              </a:rPr>
              <a:t>El resto del material o pulpa estéril, es lo que se deposita en definitiva como RELAVE.</a:t>
            </a:r>
            <a:endParaRPr lang="es-MX" sz="2200" dirty="0">
              <a:latin typeface="Comic Sans MS" panose="030F0702030302020204" pitchFamily="66" charset="0"/>
            </a:endParaRPr>
          </a:p>
        </p:txBody>
      </p:sp>
    </p:spTree>
    <p:extLst>
      <p:ext uri="{BB962C8B-B14F-4D97-AF65-F5344CB8AC3E}">
        <p14:creationId xmlns:p14="http://schemas.microsoft.com/office/powerpoint/2010/main" val="29687602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360521"/>
            <a:ext cx="7920880" cy="6524863"/>
          </a:xfrm>
          <a:prstGeom prst="rect">
            <a:avLst/>
          </a:prstGeom>
        </p:spPr>
        <p:txBody>
          <a:bodyPr wrap="square">
            <a:spAutoFit/>
          </a:bodyPr>
          <a:lstStyle/>
          <a:p>
            <a:r>
              <a:rPr lang="es-MX" sz="2200" dirty="0">
                <a:solidFill>
                  <a:srgbClr val="000000"/>
                </a:solidFill>
                <a:latin typeface="Comic Sans MS" panose="030F0702030302020204" pitchFamily="66" charset="0"/>
              </a:rPr>
              <a:t>La única parte del proceso antes descrito, en que intervienen en algún grado agentes distintos a la conformación original natural del material extraído, es el referido a la separación física del contenido de mineral de cobre respecto del estéril sin valor económico, en donde participan elementos que no quedan incorporados como tal en el material de relave y mucho menos hacen que éste se transforme en contaminante. Estos agentes dicen relación con la incorporación de elementos inocuos, como la CAL y en pequeñísimas dosis de dos tipos de “reactivos”: los COLECTORES y los ESPUMANTES, que cumplen una función de “ayuda al proceso de flotación”, función que tiene un carácter ELECTROFÍSICO, de modo de lograr en el agua la producción de una abundante espuma, a la cual se adhieren los minerales de cobre útiles.</a:t>
            </a:r>
            <a:br>
              <a:rPr lang="es-MX" sz="2200" dirty="0">
                <a:solidFill>
                  <a:srgbClr val="000000"/>
                </a:solidFill>
                <a:latin typeface="Comic Sans MS" panose="030F0702030302020204" pitchFamily="66" charset="0"/>
              </a:rPr>
            </a:br>
            <a:r>
              <a:rPr lang="es-MX" sz="2200" dirty="0">
                <a:solidFill>
                  <a:srgbClr val="000000"/>
                </a:solidFill>
                <a:latin typeface="Comic Sans MS" panose="030F0702030302020204" pitchFamily="66" charset="0"/>
              </a:rPr>
              <a:t>Tal como se demuestra a continuación, ni durante el proceso ni con los reactivos, se alteran las características del material original y menos del estéril sobrante o RELAVE:</a:t>
            </a:r>
            <a:endParaRPr lang="es-MX" sz="2200" dirty="0">
              <a:latin typeface="Comic Sans MS" panose="030F0702030302020204" pitchFamily="66" charset="0"/>
            </a:endParaRPr>
          </a:p>
        </p:txBody>
      </p:sp>
    </p:spTree>
    <p:extLst>
      <p:ext uri="{BB962C8B-B14F-4D97-AF65-F5344CB8AC3E}">
        <p14:creationId xmlns:p14="http://schemas.microsoft.com/office/powerpoint/2010/main" val="1854619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595792940"/>
              </p:ext>
            </p:extLst>
          </p:nvPr>
        </p:nvGraphicFramePr>
        <p:xfrm>
          <a:off x="1331640" y="332656"/>
          <a:ext cx="6552728" cy="6159384"/>
        </p:xfrm>
        <a:graphic>
          <a:graphicData uri="http://schemas.openxmlformats.org/drawingml/2006/table">
            <a:tbl>
              <a:tblPr/>
              <a:tblGrid>
                <a:gridCol w="220878"/>
                <a:gridCol w="6331850"/>
              </a:tblGrid>
              <a:tr h="2929263">
                <a:tc>
                  <a:txBody>
                    <a:bodyPr/>
                    <a:lstStyle/>
                    <a:p>
                      <a:pPr algn="l"/>
                      <a:r>
                        <a:rPr lang="es-MX" sz="900" dirty="0">
                          <a:latin typeface="Tahoma"/>
                        </a:rPr>
                        <a:t>A-</a:t>
                      </a:r>
                      <a:endParaRPr lang="es-MX" sz="900" dirty="0"/>
                    </a:p>
                  </a:txBody>
                  <a:tcPr marL="19156" marR="19156" marT="19156" marB="19156">
                    <a:lnL>
                      <a:noFill/>
                    </a:lnL>
                    <a:lnR>
                      <a:noFill/>
                    </a:lnR>
                    <a:lnT>
                      <a:noFill/>
                    </a:lnT>
                    <a:lnB>
                      <a:noFill/>
                    </a:lnB>
                    <a:solidFill>
                      <a:srgbClr val="DCAA5B"/>
                    </a:solidFill>
                  </a:tcPr>
                </a:tc>
                <a:tc>
                  <a:txBody>
                    <a:bodyPr/>
                    <a:lstStyle/>
                    <a:p>
                      <a:pPr algn="l"/>
                      <a:r>
                        <a:rPr lang="es-MX" sz="1400" b="1" dirty="0">
                          <a:latin typeface="Franklin Gothic Book" panose="020B0503020102020204" pitchFamily="34" charset="0"/>
                        </a:rPr>
                        <a:t>Colectores:</a:t>
                      </a:r>
                      <a:r>
                        <a:rPr lang="es-MX" sz="1400" dirty="0">
                          <a:latin typeface="Franklin Gothic Book" panose="020B0503020102020204" pitchFamily="34" charset="0"/>
                        </a:rPr>
                        <a:t> consisten en compuestos orgánicos (cadenas de carbono-hidrógeno), que sólo tienen la característica de reforzar las propiedades de “</a:t>
                      </a:r>
                      <a:r>
                        <a:rPr lang="es-MX" sz="1400" dirty="0" err="1">
                          <a:latin typeface="Franklin Gothic Book" panose="020B0503020102020204" pitchFamily="34" charset="0"/>
                        </a:rPr>
                        <a:t>hidrofobicidad</a:t>
                      </a:r>
                      <a:r>
                        <a:rPr lang="es-MX" sz="1400" dirty="0">
                          <a:latin typeface="Franklin Gothic Book" panose="020B0503020102020204" pitchFamily="34" charset="0"/>
                        </a:rPr>
                        <a:t> del mineral”; vale decir, la propiedad de repeler el agua, permitiendo que el mineral de cobre y de otros metales se adhieran a las burbujas de aire de la espuma en el proceso de flotación. Estos compuestos, son absolutamente no contaminantes y se utilizan en pequeñísimas dosis,</a:t>
                      </a:r>
                      <a:r>
                        <a:rPr lang="es-MX" sz="1400" b="1" dirty="0">
                          <a:latin typeface="Franklin Gothic Book" panose="020B0503020102020204" pitchFamily="34" charset="0"/>
                        </a:rPr>
                        <a:t> 45 a 70 gramos por tonelada de proceso</a:t>
                      </a:r>
                      <a:r>
                        <a:rPr lang="es-MX" sz="1400" dirty="0">
                          <a:latin typeface="Franklin Gothic Book" panose="020B0503020102020204" pitchFamily="34" charset="0"/>
                        </a:rPr>
                        <a:t>.</a:t>
                      </a:r>
                      <a:br>
                        <a:rPr lang="es-MX" sz="1400" dirty="0">
                          <a:latin typeface="Franklin Gothic Book" panose="020B0503020102020204" pitchFamily="34" charset="0"/>
                        </a:rPr>
                      </a:br>
                      <a:r>
                        <a:rPr lang="es-MX" sz="1400" dirty="0">
                          <a:latin typeface="Franklin Gothic Book" panose="020B0503020102020204" pitchFamily="34" charset="0"/>
                        </a:rPr>
                        <a:t>De esta dosis, un 90% se adhiere al concentrado que se vende a las fundiciones externas, quedando sólo un 10% en la pulpa estéril, y de este 10%, un 5% retorna al proceso con el agua que se recircula antes que se forme el producto relave. Es decir, el RELAVE sólo puede contener estos compuestos orgánicos en dosis tan bajas como 2 a 3 gramos por </a:t>
                      </a:r>
                      <a:r>
                        <a:rPr lang="es-MX" sz="1400" dirty="0" err="1">
                          <a:latin typeface="Franklin Gothic Book" panose="020B0503020102020204" pitchFamily="34" charset="0"/>
                        </a:rPr>
                        <a:t>tonela</a:t>
                      </a:r>
                      <a:r>
                        <a:rPr lang="es-MX" sz="1400" dirty="0">
                          <a:latin typeface="Franklin Gothic Book" panose="020B0503020102020204" pitchFamily="34" charset="0"/>
                        </a:rPr>
                        <a:t>-da de proceso, lo que determina su nula incidencia contaminante en términos cuantificables.</a:t>
                      </a:r>
                    </a:p>
                  </a:txBody>
                  <a:tcPr marL="19156" marR="19156" marT="19156" marB="19156">
                    <a:lnL>
                      <a:noFill/>
                    </a:lnL>
                    <a:lnR>
                      <a:noFill/>
                    </a:lnR>
                    <a:lnT>
                      <a:noFill/>
                    </a:lnT>
                    <a:lnB>
                      <a:noFill/>
                    </a:lnB>
                    <a:solidFill>
                      <a:srgbClr val="DCAA5B"/>
                    </a:solidFill>
                  </a:tcPr>
                </a:tc>
              </a:tr>
              <a:tr h="1493127">
                <a:tc>
                  <a:txBody>
                    <a:bodyPr/>
                    <a:lstStyle/>
                    <a:p>
                      <a:pPr algn="l"/>
                      <a:r>
                        <a:rPr lang="es-MX" sz="900">
                          <a:latin typeface="Tahoma"/>
                        </a:rPr>
                        <a:t>B-</a:t>
                      </a:r>
                      <a:endParaRPr lang="es-MX" sz="900"/>
                    </a:p>
                  </a:txBody>
                  <a:tcPr marL="19156" marR="19156" marT="19156" marB="19156">
                    <a:lnL>
                      <a:noFill/>
                    </a:lnL>
                    <a:lnR>
                      <a:noFill/>
                    </a:lnR>
                    <a:lnT>
                      <a:noFill/>
                    </a:lnT>
                    <a:lnB>
                      <a:noFill/>
                    </a:lnB>
                    <a:solidFill>
                      <a:srgbClr val="DCAA5B"/>
                    </a:solidFill>
                  </a:tcPr>
                </a:tc>
                <a:tc>
                  <a:txBody>
                    <a:bodyPr/>
                    <a:lstStyle/>
                    <a:p>
                      <a:pPr algn="l"/>
                      <a:r>
                        <a:rPr lang="es-MX" sz="1400" b="1" dirty="0">
                          <a:latin typeface="Franklin Gothic Book" panose="020B0503020102020204" pitchFamily="34" charset="0"/>
                        </a:rPr>
                        <a:t>Espumantes:</a:t>
                      </a:r>
                      <a:r>
                        <a:rPr lang="es-MX" sz="1400" dirty="0">
                          <a:latin typeface="Franklin Gothic Book" panose="020B0503020102020204" pitchFamily="34" charset="0"/>
                        </a:rPr>
                        <a:t> consiste en compuestos orgánicos que tienen por objeto reforzar y dar estabilidad a la espuma formada por la agitación e inyección de aire a la pulpa en las celdas de flotación. Este compuesto, queda en un 90% contenido en el CONCENTRADO que se extrae del proceso y se vende a las fundiciones externas y el 10% restante se extrae del relave con el agua que se recupera de él. Es decir, el RELAVE en definitiva no presenta contenido de espumante, en términos cuantificables.</a:t>
                      </a:r>
                    </a:p>
                  </a:txBody>
                  <a:tcPr marL="19156" marR="19156" marT="19156" marB="19156">
                    <a:lnL>
                      <a:noFill/>
                    </a:lnL>
                    <a:lnR>
                      <a:noFill/>
                    </a:lnR>
                    <a:lnT>
                      <a:noFill/>
                    </a:lnT>
                    <a:lnB>
                      <a:noFill/>
                    </a:lnB>
                    <a:solidFill>
                      <a:srgbClr val="DCAA5B"/>
                    </a:solidFill>
                  </a:tcPr>
                </a:tc>
              </a:tr>
              <a:tr h="1698289">
                <a:tc>
                  <a:txBody>
                    <a:bodyPr/>
                    <a:lstStyle/>
                    <a:p>
                      <a:pPr algn="l"/>
                      <a:r>
                        <a:rPr lang="es-MX" sz="900">
                          <a:latin typeface="Tahoma"/>
                        </a:rPr>
                        <a:t>C-</a:t>
                      </a:r>
                      <a:endParaRPr lang="es-MX" sz="900"/>
                    </a:p>
                  </a:txBody>
                  <a:tcPr marL="19156" marR="19156" marT="19156" marB="19156">
                    <a:lnL>
                      <a:noFill/>
                    </a:lnL>
                    <a:lnR>
                      <a:noFill/>
                    </a:lnR>
                    <a:lnT>
                      <a:noFill/>
                    </a:lnT>
                    <a:lnB>
                      <a:noFill/>
                    </a:lnB>
                    <a:solidFill>
                      <a:srgbClr val="DCAA5B"/>
                    </a:solidFill>
                  </a:tcPr>
                </a:tc>
                <a:tc>
                  <a:txBody>
                    <a:bodyPr/>
                    <a:lstStyle/>
                    <a:p>
                      <a:pPr algn="l"/>
                      <a:r>
                        <a:rPr lang="es-MX" sz="1400" b="1" dirty="0">
                          <a:latin typeface="Franklin Gothic Book" panose="020B0503020102020204" pitchFamily="34" charset="0"/>
                        </a:rPr>
                        <a:t>Cal:</a:t>
                      </a:r>
                      <a:r>
                        <a:rPr lang="es-MX" sz="1400" dirty="0">
                          <a:latin typeface="Franklin Gothic Book" panose="020B0503020102020204" pitchFamily="34" charset="0"/>
                        </a:rPr>
                        <a:t> Además, se utiliza en el proceso de Flotación en forma previa, dosis de CAL (materia inerte), entre 600 y 1.000 gramos por tonelada de mineral, la cual tiene por objeto regular el pH y sirve para deprimir la “pirita” (sulfuro de hierro</a:t>
                      </a:r>
                      <a:r>
                        <a:rPr lang="es-MX" sz="1400" dirty="0" smtClean="0">
                          <a:latin typeface="Franklin Gothic Book" panose="020B0503020102020204" pitchFamily="34" charset="0"/>
                        </a:rPr>
                        <a:t>,). </a:t>
                      </a:r>
                      <a:r>
                        <a:rPr lang="es-MX" sz="1400" dirty="0">
                          <a:latin typeface="Franklin Gothic Book" panose="020B0503020102020204" pitchFamily="34" charset="0"/>
                        </a:rPr>
                        <a:t>Esta cal ayuda a que el RELAVE depositado tenga un pH básico (opuesto a ácido), y con ello no sufra oxidación futura. La inocuidad de este compuesto queda de manifiesto al ser </a:t>
                      </a:r>
                      <a:r>
                        <a:rPr lang="es-MX" sz="1400" dirty="0" smtClean="0">
                          <a:latin typeface="Franklin Gothic Book" panose="020B0503020102020204" pitchFamily="34" charset="0"/>
                        </a:rPr>
                        <a:t> utilizado </a:t>
                      </a:r>
                      <a:r>
                        <a:rPr lang="es-MX" sz="1400" dirty="0">
                          <a:latin typeface="Franklin Gothic Book" panose="020B0503020102020204" pitchFamily="34" charset="0"/>
                        </a:rPr>
                        <a:t>en el tratamiento de las plantas de producción de agua potable.</a:t>
                      </a:r>
                    </a:p>
                  </a:txBody>
                  <a:tcPr marL="19156" marR="19156" marT="19156" marB="19156">
                    <a:lnL>
                      <a:noFill/>
                    </a:lnL>
                    <a:lnR>
                      <a:noFill/>
                    </a:lnR>
                    <a:lnT>
                      <a:noFill/>
                    </a:lnT>
                    <a:lnB>
                      <a:noFill/>
                    </a:lnB>
                    <a:solidFill>
                      <a:srgbClr val="DCAA5B"/>
                    </a:solidFill>
                  </a:tcPr>
                </a:tc>
              </a:tr>
            </a:tbl>
          </a:graphicData>
        </a:graphic>
      </p:graphicFrame>
    </p:spTree>
    <p:extLst>
      <p:ext uri="{BB962C8B-B14F-4D97-AF65-F5344CB8AC3E}">
        <p14:creationId xmlns:p14="http://schemas.microsoft.com/office/powerpoint/2010/main" val="1955863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87624" y="980728"/>
            <a:ext cx="7488832" cy="4401205"/>
          </a:xfrm>
          <a:prstGeom prst="rect">
            <a:avLst/>
          </a:prstGeom>
        </p:spPr>
        <p:txBody>
          <a:bodyPr wrap="square">
            <a:spAutoFit/>
          </a:bodyPr>
          <a:lstStyle/>
          <a:p>
            <a:r>
              <a:rPr lang="es-MX" sz="2800" b="1" i="0" dirty="0" smtClean="0">
                <a:solidFill>
                  <a:srgbClr val="000000"/>
                </a:solidFill>
                <a:effectLst/>
                <a:latin typeface="Comic Sans MS" panose="030F0702030302020204" pitchFamily="66" charset="0"/>
              </a:rPr>
              <a:t>B. </a:t>
            </a:r>
            <a:r>
              <a:rPr lang="es-MX" sz="2800" b="0" i="0" dirty="0" smtClean="0">
                <a:solidFill>
                  <a:srgbClr val="000000"/>
                </a:solidFill>
                <a:effectLst/>
                <a:latin typeface="Comic Sans MS" panose="030F0702030302020204" pitchFamily="66" charset="0"/>
              </a:rPr>
              <a:t>El lugar donde se depositarán los escombros o estéril debe ser geológica y </a:t>
            </a:r>
            <a:r>
              <a:rPr lang="es-MX" sz="2800" b="0" i="0" dirty="0" err="1" smtClean="0">
                <a:solidFill>
                  <a:srgbClr val="000000"/>
                </a:solidFill>
                <a:effectLst/>
                <a:latin typeface="Comic Sans MS" panose="030F0702030302020204" pitchFamily="66" charset="0"/>
              </a:rPr>
              <a:t>geomecánicamente</a:t>
            </a:r>
            <a:r>
              <a:rPr lang="es-MX" sz="2800" b="0" i="0" dirty="0" smtClean="0">
                <a:solidFill>
                  <a:srgbClr val="000000"/>
                </a:solidFill>
                <a:effectLst/>
                <a:latin typeface="Comic Sans MS" panose="030F0702030302020204" pitchFamily="66" charset="0"/>
              </a:rPr>
              <a:t> apto para ello, ya que la gran cantidad de material a depositar puede generar siniestros </a:t>
            </a:r>
            <a:r>
              <a:rPr lang="es-MX" sz="2800" b="0" i="0" dirty="0" err="1" smtClean="0">
                <a:solidFill>
                  <a:srgbClr val="000000"/>
                </a:solidFill>
                <a:effectLst/>
                <a:latin typeface="Comic Sans MS" panose="030F0702030302020204" pitchFamily="66" charset="0"/>
              </a:rPr>
              <a:t>geomecánicos</a:t>
            </a:r>
            <a:r>
              <a:rPr lang="es-MX" sz="2800" b="0" i="0" dirty="0" smtClean="0">
                <a:solidFill>
                  <a:srgbClr val="000000"/>
                </a:solidFill>
                <a:effectLst/>
                <a:latin typeface="Comic Sans MS" panose="030F0702030302020204" pitchFamily="66" charset="0"/>
              </a:rPr>
              <a:t> en el sector mismo (hundimiento) o en sectores aledaños (distribución de esfuerzos).</a:t>
            </a:r>
          </a:p>
          <a:p>
            <a:endParaRPr lang="es-MX" sz="2800" dirty="0">
              <a:solidFill>
                <a:srgbClr val="000000"/>
              </a:solidFill>
              <a:latin typeface="Comic Sans MS" panose="030F0702030302020204" pitchFamily="66" charset="0"/>
            </a:endParaRPr>
          </a:p>
          <a:p>
            <a:endParaRPr lang="es-MX" sz="2800" b="0" i="0" dirty="0" smtClean="0">
              <a:solidFill>
                <a:srgbClr val="000000"/>
              </a:solidFill>
              <a:effectLst/>
              <a:latin typeface="Comic Sans MS" panose="030F0702030302020204" pitchFamily="66" charset="0"/>
            </a:endParaRPr>
          </a:p>
          <a:p>
            <a:r>
              <a:rPr lang="es-MX" sz="2800" b="1" i="0" dirty="0" smtClean="0">
                <a:solidFill>
                  <a:srgbClr val="000000"/>
                </a:solidFill>
                <a:effectLst/>
                <a:latin typeface="Comic Sans MS" panose="030F0702030302020204" pitchFamily="66" charset="0"/>
              </a:rPr>
              <a:t>Desplazamiento de Botaderos</a:t>
            </a:r>
            <a:endParaRPr lang="es-MX" sz="2800" b="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25604906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56593" y="365155"/>
            <a:ext cx="7272808" cy="523220"/>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endParaRPr lang="es-MX" sz="2800" dirty="0">
              <a:latin typeface="Comic Sans MS" panose="030F0702030302020204" pitchFamily="66" charset="0"/>
            </a:endParaRPr>
          </a:p>
        </p:txBody>
      </p:sp>
      <p:sp>
        <p:nvSpPr>
          <p:cNvPr id="3" name="2 Rectángulo"/>
          <p:cNvSpPr/>
          <p:nvPr/>
        </p:nvSpPr>
        <p:spPr>
          <a:xfrm>
            <a:off x="1346388" y="1556792"/>
            <a:ext cx="5601876" cy="3539430"/>
          </a:xfrm>
          <a:prstGeom prst="rect">
            <a:avLst/>
          </a:prstGeom>
        </p:spPr>
        <p:txBody>
          <a:bodyPr wrap="square">
            <a:spAutoFit/>
          </a:bodyPr>
          <a:lstStyle/>
          <a:p>
            <a:r>
              <a:rPr lang="es-MX" sz="2000" b="0" i="0" u="none" strike="noStrike" baseline="0" dirty="0" smtClean="0">
                <a:solidFill>
                  <a:srgbClr val="C00000"/>
                </a:solidFill>
                <a:latin typeface="Wingdings"/>
              </a:rPr>
              <a:t>o</a:t>
            </a:r>
            <a:r>
              <a:rPr lang="es-MX" sz="2000" b="0" i="0" u="none" strike="noStrike" baseline="0" dirty="0" smtClean="0">
                <a:solidFill>
                  <a:srgbClr val="C1C1C1"/>
                </a:solidFill>
                <a:latin typeface="Wingdings"/>
              </a:rPr>
              <a:t> </a:t>
            </a:r>
            <a:r>
              <a:rPr lang="es-MX" sz="2800" b="0" i="0" u="none" strike="noStrike" baseline="0" dirty="0" smtClean="0">
                <a:latin typeface="Comic Sans MS" panose="030F0702030302020204" pitchFamily="66" charset="0"/>
              </a:rPr>
              <a:t>Índice</a:t>
            </a:r>
          </a:p>
          <a:p>
            <a:r>
              <a:rPr lang="es-MX" sz="2800" b="0" i="0" u="none" strike="noStrike" baseline="0" dirty="0" smtClean="0">
                <a:latin typeface="Comic Sans MS" panose="030F0702030302020204" pitchFamily="66" charset="0"/>
              </a:rPr>
              <a:t>1. Impactos de la minería de</a:t>
            </a:r>
          </a:p>
          <a:p>
            <a:r>
              <a:rPr lang="es-MX" sz="2800" b="0" i="0" u="none" strike="noStrike" baseline="0" dirty="0" smtClean="0">
                <a:latin typeface="Comic Sans MS" panose="030F0702030302020204" pitchFamily="66" charset="0"/>
              </a:rPr>
              <a:t>minerales metálicos en el</a:t>
            </a:r>
          </a:p>
          <a:p>
            <a:r>
              <a:rPr lang="es-MX" sz="2800" b="0" i="0" u="none" strike="noStrike" baseline="0" dirty="0" smtClean="0">
                <a:latin typeface="Comic Sans MS" panose="030F0702030302020204" pitchFamily="66" charset="0"/>
              </a:rPr>
              <a:t>medio natural</a:t>
            </a:r>
          </a:p>
          <a:p>
            <a:pPr marL="342900" indent="-342900">
              <a:buFont typeface="Wingdings" panose="05000000000000000000" pitchFamily="2" charset="2"/>
              <a:buChar char="q"/>
            </a:pPr>
            <a:r>
              <a:rPr lang="es-MX" sz="2800" b="0" i="0" u="none" strike="noStrike" baseline="0" dirty="0" smtClean="0">
                <a:latin typeface="Comic Sans MS" panose="030F0702030302020204" pitchFamily="66" charset="0"/>
              </a:rPr>
              <a:t> Atmósfera</a:t>
            </a:r>
          </a:p>
          <a:p>
            <a:pPr marL="342900" indent="-342900">
              <a:buFont typeface="Wingdings" panose="05000000000000000000" pitchFamily="2" charset="2"/>
              <a:buChar char="q"/>
            </a:pPr>
            <a:r>
              <a:rPr lang="es-MX" sz="2800" b="0" i="0" u="none" strike="noStrike" baseline="0" dirty="0" smtClean="0">
                <a:latin typeface="Comic Sans MS" panose="030F0702030302020204" pitchFamily="66" charset="0"/>
              </a:rPr>
              <a:t> Suelos y terreno</a:t>
            </a:r>
          </a:p>
          <a:p>
            <a:pPr marL="342900" indent="-342900">
              <a:buFont typeface="Wingdings" panose="05000000000000000000" pitchFamily="2" charset="2"/>
              <a:buChar char="q"/>
            </a:pPr>
            <a:r>
              <a:rPr lang="es-MX" sz="2800" b="0" i="0" u="none" strike="noStrike" baseline="0" dirty="0" smtClean="0">
                <a:latin typeface="Comic Sans MS" panose="030F0702030302020204" pitchFamily="66" charset="0"/>
              </a:rPr>
              <a:t> Aguas superficiales y</a:t>
            </a:r>
          </a:p>
          <a:p>
            <a:r>
              <a:rPr lang="es-MX" sz="2800" b="0" i="0" u="none" strike="noStrike" baseline="0" dirty="0" smtClean="0">
                <a:latin typeface="Comic Sans MS" panose="030F0702030302020204" pitchFamily="66" charset="0"/>
              </a:rPr>
              <a:t>      subterráneas</a:t>
            </a:r>
            <a:endParaRPr lang="es-MX" sz="2800" dirty="0">
              <a:latin typeface="Comic Sans MS" panose="030F0702030302020204" pitchFamily="66"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844824"/>
            <a:ext cx="2962275"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7071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99592" y="692696"/>
            <a:ext cx="7632848" cy="1323439"/>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400" b="0" i="0" u="none" strike="noStrike" baseline="0" dirty="0" smtClean="0">
              <a:latin typeface="Franklin Gothic Book" panose="020B0503020102020204" pitchFamily="34" charset="0"/>
            </a:endParaRPr>
          </a:p>
          <a:p>
            <a:r>
              <a:rPr lang="es-MX" sz="2800" b="0" i="0" u="none" strike="noStrike" baseline="0" dirty="0" smtClean="0">
                <a:solidFill>
                  <a:srgbClr val="C00000"/>
                </a:solidFill>
                <a:latin typeface="Comic Sans MS" panose="030F0702030302020204" pitchFamily="66" charset="0"/>
              </a:rPr>
              <a:t>Atmósfera</a:t>
            </a:r>
            <a:endParaRPr lang="es-MX" sz="2800" dirty="0">
              <a:solidFill>
                <a:srgbClr val="C00000"/>
              </a:solidFill>
              <a:latin typeface="Comic Sans MS" panose="030F0702030302020204" pitchFamily="66" charset="0"/>
            </a:endParaRPr>
          </a:p>
        </p:txBody>
      </p:sp>
      <p:sp>
        <p:nvSpPr>
          <p:cNvPr id="4" name="3 Rectángulo"/>
          <p:cNvSpPr/>
          <p:nvPr/>
        </p:nvSpPr>
        <p:spPr>
          <a:xfrm>
            <a:off x="1331640" y="2035554"/>
            <a:ext cx="7344816" cy="4401205"/>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800" b="0" i="1" u="none" strike="noStrike" baseline="0" dirty="0" smtClean="0">
                <a:latin typeface="Comic Sans MS" panose="030F0702030302020204" pitchFamily="66" charset="0"/>
              </a:rPr>
              <a:t>Emisiones sólidas:</a:t>
            </a:r>
          </a:p>
          <a:p>
            <a:r>
              <a:rPr lang="es-MX" sz="2800" b="0" i="0" u="none" strike="noStrike" baseline="0" dirty="0" smtClean="0">
                <a:latin typeface="Comic Sans MS" panose="030F0702030302020204" pitchFamily="66" charset="0"/>
              </a:rPr>
              <a:t>El polvo emitido tiene su origen en las</a:t>
            </a:r>
          </a:p>
          <a:p>
            <a:r>
              <a:rPr lang="es-MX" sz="2800" b="0" i="0" u="none" strike="noStrike" baseline="0" dirty="0" smtClean="0">
                <a:latin typeface="Comic Sans MS" panose="030F0702030302020204" pitchFamily="66" charset="0"/>
              </a:rPr>
              <a:t>propias actividades extractivas, durante </a:t>
            </a:r>
            <a:r>
              <a:rPr lang="es-MX" sz="2800" b="0" i="0" u="none" strike="noStrike" baseline="0" dirty="0" smtClean="0">
                <a:latin typeface="Comic Sans MS" panose="030F0702030302020204" pitchFamily="66" charset="0"/>
              </a:rPr>
              <a:t>la voladura </a:t>
            </a:r>
            <a:r>
              <a:rPr lang="es-MX" sz="2800" b="0" i="0" u="none" strike="noStrike" baseline="0" dirty="0" smtClean="0">
                <a:latin typeface="Comic Sans MS" panose="030F0702030302020204" pitchFamily="66" charset="0"/>
              </a:rPr>
              <a:t>y arranque de material, o </a:t>
            </a:r>
            <a:r>
              <a:rPr lang="es-MX" sz="2800" b="0" i="0" u="none" strike="noStrike" baseline="0" dirty="0" err="1" smtClean="0">
                <a:latin typeface="Comic Sans MS" panose="030F0702030302020204" pitchFamily="66" charset="0"/>
              </a:rPr>
              <a:t>durantelos</a:t>
            </a:r>
            <a:r>
              <a:rPr lang="es-MX" sz="2800" b="0" i="0" u="none" strike="noStrike" baseline="0" dirty="0" smtClean="0">
                <a:latin typeface="Comic Sans MS" panose="030F0702030302020204" pitchFamily="66" charset="0"/>
              </a:rPr>
              <a:t> </a:t>
            </a:r>
            <a:r>
              <a:rPr lang="es-MX" sz="2800" b="0" i="0" u="none" strike="noStrike" baseline="0" dirty="0" smtClean="0">
                <a:latin typeface="Comic Sans MS" panose="030F0702030302020204" pitchFamily="66" charset="0"/>
              </a:rPr>
              <a:t>procesos de carga y transporte, o </a:t>
            </a:r>
            <a:r>
              <a:rPr lang="es-MX" sz="2800" b="0" i="0" u="none" strike="noStrike" baseline="0" dirty="0" smtClean="0">
                <a:latin typeface="Comic Sans MS" panose="030F0702030302020204" pitchFamily="66" charset="0"/>
              </a:rPr>
              <a:t>en relación </a:t>
            </a:r>
            <a:r>
              <a:rPr lang="es-MX" sz="2800" b="0" i="0" u="none" strike="noStrike" baseline="0" dirty="0" smtClean="0">
                <a:latin typeface="Comic Sans MS" panose="030F0702030302020204" pitchFamily="66" charset="0"/>
              </a:rPr>
              <a:t>a procesos metalúrgicos. </a:t>
            </a:r>
            <a:endParaRPr lang="es-MX" sz="2800" b="0" i="0" u="none" strike="noStrike" baseline="0" dirty="0" smtClean="0">
              <a:latin typeface="Comic Sans MS" panose="030F0702030302020204" pitchFamily="66" charset="0"/>
            </a:endParaRPr>
          </a:p>
          <a:p>
            <a:endParaRPr lang="es-MX" sz="2800" dirty="0">
              <a:latin typeface="Comic Sans MS" panose="030F0702030302020204" pitchFamily="66" charset="0"/>
            </a:endParaRPr>
          </a:p>
          <a:p>
            <a:r>
              <a:rPr lang="es-MX" sz="2800" b="0" i="0" u="none" strike="noStrike" baseline="0" dirty="0" smtClean="0">
                <a:latin typeface="Comic Sans MS" panose="030F0702030302020204" pitchFamily="66" charset="0"/>
              </a:rPr>
              <a:t>Además puede </a:t>
            </a:r>
            <a:r>
              <a:rPr lang="es-MX" sz="2800" b="0" i="0" u="none" strike="noStrike" baseline="0" dirty="0" smtClean="0">
                <a:latin typeface="Comic Sans MS" panose="030F0702030302020204" pitchFamily="66" charset="0"/>
              </a:rPr>
              <a:t>haber una importante </a:t>
            </a:r>
            <a:r>
              <a:rPr lang="es-MX" sz="2800" b="0" i="0" u="none" strike="noStrike" baseline="0" dirty="0" smtClean="0">
                <a:latin typeface="Comic Sans MS" panose="030F0702030302020204" pitchFamily="66" charset="0"/>
              </a:rPr>
              <a:t>remoción eólica </a:t>
            </a:r>
            <a:r>
              <a:rPr lang="es-MX" sz="2800" b="0" i="0" u="none" strike="noStrike" baseline="0" dirty="0" smtClean="0">
                <a:latin typeface="Comic Sans MS" panose="030F0702030302020204" pitchFamily="66" charset="0"/>
              </a:rPr>
              <a:t>de material fino en escombreras </a:t>
            </a:r>
            <a:r>
              <a:rPr lang="es-MX" sz="2800" b="0" i="0" u="none" strike="noStrike" baseline="0" dirty="0" smtClean="0">
                <a:latin typeface="Comic Sans MS" panose="030F0702030302020204" pitchFamily="66" charset="0"/>
              </a:rPr>
              <a:t>y embalses </a:t>
            </a:r>
            <a:r>
              <a:rPr lang="es-MX" sz="2800" b="0" i="0" u="none" strike="noStrike" baseline="0" dirty="0" smtClean="0">
                <a:latin typeface="Comic Sans MS" panose="030F0702030302020204" pitchFamily="66" charset="0"/>
              </a:rPr>
              <a:t>abandonados.</a:t>
            </a:r>
            <a:endParaRPr lang="es-MX" sz="2800" dirty="0">
              <a:latin typeface="Comic Sans MS" panose="030F0702030302020204" pitchFamily="66" charset="0"/>
            </a:endParaRPr>
          </a:p>
        </p:txBody>
      </p:sp>
    </p:spTree>
    <p:extLst>
      <p:ext uri="{BB962C8B-B14F-4D97-AF65-F5344CB8AC3E}">
        <p14:creationId xmlns:p14="http://schemas.microsoft.com/office/powerpoint/2010/main" val="12608830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22715" y="332656"/>
            <a:ext cx="7704856" cy="1384995"/>
          </a:xfrm>
          <a:prstGeom prst="rect">
            <a:avLst/>
          </a:prstGeom>
        </p:spPr>
        <p:txBody>
          <a:bodyPr wrap="square">
            <a:spAutoFit/>
          </a:bodyPr>
          <a:lstStyle/>
          <a:p>
            <a:r>
              <a:rPr lang="es-MX" sz="2800" dirty="0">
                <a:solidFill>
                  <a:srgbClr val="000000"/>
                </a:solidFill>
                <a:latin typeface="Comic Sans MS" panose="030F0702030302020204" pitchFamily="66" charset="0"/>
              </a:rPr>
              <a:t>Impactos de la minería en el medio natural</a:t>
            </a:r>
          </a:p>
          <a:p>
            <a:endParaRPr lang="es-MX" sz="2800" dirty="0">
              <a:solidFill>
                <a:srgbClr val="000000"/>
              </a:solidFill>
              <a:latin typeface="Comic Sans MS" panose="030F0702030302020204" pitchFamily="66" charset="0"/>
            </a:endParaRPr>
          </a:p>
          <a:p>
            <a:r>
              <a:rPr lang="es-MX" sz="2800" dirty="0">
                <a:solidFill>
                  <a:srgbClr val="C00000"/>
                </a:solidFill>
                <a:latin typeface="Comic Sans MS" panose="030F0702030302020204" pitchFamily="66" charset="0"/>
              </a:rPr>
              <a:t>Atmósfera</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706" y="2042661"/>
            <a:ext cx="6238875" cy="431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2279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43608" y="656245"/>
            <a:ext cx="7488832" cy="1384995"/>
          </a:xfrm>
          <a:prstGeom prst="rect">
            <a:avLst/>
          </a:prstGeom>
        </p:spPr>
        <p:txBody>
          <a:bodyPr wrap="square">
            <a:spAutoFit/>
          </a:bodyPr>
          <a:lstStyle/>
          <a:p>
            <a:r>
              <a:rPr lang="es-MX" sz="2800" dirty="0">
                <a:solidFill>
                  <a:srgbClr val="000000"/>
                </a:solidFill>
                <a:latin typeface="Comic Sans MS" panose="030F0702030302020204" pitchFamily="66" charset="0"/>
              </a:rPr>
              <a:t>Impactos de la minería en el medio natural</a:t>
            </a:r>
          </a:p>
          <a:p>
            <a:endParaRPr lang="es-MX" sz="2800" dirty="0">
              <a:solidFill>
                <a:srgbClr val="000000"/>
              </a:solidFill>
              <a:latin typeface="Comic Sans MS" panose="030F0702030302020204" pitchFamily="66" charset="0"/>
            </a:endParaRPr>
          </a:p>
          <a:p>
            <a:r>
              <a:rPr lang="es-MX" sz="2800" dirty="0">
                <a:solidFill>
                  <a:srgbClr val="C00000"/>
                </a:solidFill>
                <a:latin typeface="Comic Sans MS" panose="030F0702030302020204" pitchFamily="66" charset="0"/>
              </a:rPr>
              <a:t>Atmósfera</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2112794"/>
            <a:ext cx="6238875" cy="434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452563" y="2037041"/>
            <a:ext cx="2557110" cy="369332"/>
          </a:xfrm>
          <a:prstGeom prst="rect">
            <a:avLst/>
          </a:prstGeom>
        </p:spPr>
        <p:txBody>
          <a:bodyPr wrap="none">
            <a:spAutoFit/>
          </a:bodyPr>
          <a:lstStyle/>
          <a:p>
            <a:r>
              <a:rPr lang="es-MX" b="1" i="0" u="none" strike="noStrike" baseline="0" dirty="0" smtClean="0">
                <a:solidFill>
                  <a:srgbClr val="FFFFFF"/>
                </a:solidFill>
                <a:latin typeface="Arial"/>
              </a:rPr>
              <a:t>Chuquicamata (Chile)</a:t>
            </a:r>
            <a:endParaRPr lang="es-MX" dirty="0"/>
          </a:p>
        </p:txBody>
      </p:sp>
    </p:spTree>
    <p:extLst>
      <p:ext uri="{BB962C8B-B14F-4D97-AF65-F5344CB8AC3E}">
        <p14:creationId xmlns:p14="http://schemas.microsoft.com/office/powerpoint/2010/main" val="29197846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600" y="404664"/>
            <a:ext cx="7616784" cy="1384995"/>
          </a:xfrm>
          <a:prstGeom prst="rect">
            <a:avLst/>
          </a:prstGeom>
        </p:spPr>
        <p:txBody>
          <a:bodyPr wrap="square">
            <a:spAutoFit/>
          </a:bodyPr>
          <a:lstStyle/>
          <a:p>
            <a:r>
              <a:rPr lang="es-MX" sz="2800" dirty="0" smtClean="0">
                <a:latin typeface="Comic Sans MS" panose="030F0702030302020204" pitchFamily="66" charset="0"/>
              </a:rPr>
              <a:t>Impactos de la minería en el medio natural</a:t>
            </a:r>
          </a:p>
          <a:p>
            <a:endParaRPr lang="es-MX" sz="2800" dirty="0" smtClean="0">
              <a:latin typeface="Comic Sans MS" panose="030F0702030302020204" pitchFamily="66" charset="0"/>
            </a:endParaRPr>
          </a:p>
          <a:p>
            <a:r>
              <a:rPr lang="es-MX" sz="2800" dirty="0" smtClean="0">
                <a:solidFill>
                  <a:srgbClr val="C00000"/>
                </a:solidFill>
                <a:latin typeface="Comic Sans MS" panose="030F0702030302020204" pitchFamily="66" charset="0"/>
              </a:rPr>
              <a:t>Atmósfera</a:t>
            </a:r>
            <a:endParaRPr lang="es-MX" sz="2800" dirty="0">
              <a:solidFill>
                <a:srgbClr val="C00000"/>
              </a:solidFill>
              <a:latin typeface="Comic Sans MS" panose="030F0702030302020204" pitchFamily="66" charset="0"/>
            </a:endParaRPr>
          </a:p>
        </p:txBody>
      </p:sp>
      <p:sp>
        <p:nvSpPr>
          <p:cNvPr id="5" name="4 Rectángulo"/>
          <p:cNvSpPr/>
          <p:nvPr/>
        </p:nvSpPr>
        <p:spPr>
          <a:xfrm>
            <a:off x="1331640" y="1988840"/>
            <a:ext cx="7416824" cy="4401205"/>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800" b="0" i="1" u="none" strike="noStrike" baseline="0" dirty="0" smtClean="0">
                <a:latin typeface="Comic Sans MS" panose="030F0702030302020204" pitchFamily="66" charset="0"/>
              </a:rPr>
              <a:t>Gases:</a:t>
            </a:r>
          </a:p>
          <a:p>
            <a:r>
              <a:rPr lang="es-MX" sz="2800" b="0" i="0" u="none" strike="noStrike" baseline="0" dirty="0" smtClean="0">
                <a:latin typeface="Comic Sans MS" panose="030F0702030302020204" pitchFamily="66" charset="0"/>
              </a:rPr>
              <a:t>Los gases emitidos tienen su origen en la</a:t>
            </a:r>
          </a:p>
          <a:p>
            <a:r>
              <a:rPr lang="es-MX" sz="2800" b="0" i="0" u="none" strike="noStrike" baseline="0" dirty="0" smtClean="0">
                <a:latin typeface="Comic Sans MS" panose="030F0702030302020204" pitchFamily="66" charset="0"/>
              </a:rPr>
              <a:t>combustión de la maquinaria, la emisión</a:t>
            </a:r>
          </a:p>
          <a:p>
            <a:r>
              <a:rPr lang="es-MX" sz="2800" b="0" i="0" u="none" strike="noStrike" baseline="0" dirty="0" smtClean="0">
                <a:latin typeface="Comic Sans MS" panose="030F0702030302020204" pitchFamily="66" charset="0"/>
              </a:rPr>
              <a:t>natural durante el proceso de extracción</a:t>
            </a:r>
          </a:p>
          <a:p>
            <a:r>
              <a:rPr lang="es-MX" sz="2800" b="0" i="0" u="none" strike="noStrike" baseline="0" dirty="0" smtClean="0">
                <a:latin typeface="Comic Sans MS" panose="030F0702030302020204" pitchFamily="66" charset="0"/>
              </a:rPr>
              <a:t>(CO2, CO, </a:t>
            </a:r>
            <a:r>
              <a:rPr lang="es-MX" sz="2800" b="0" i="1" u="none" strike="noStrike" baseline="0" dirty="0" smtClean="0">
                <a:latin typeface="Comic Sans MS" panose="030F0702030302020204" pitchFamily="66" charset="0"/>
              </a:rPr>
              <a:t>grisú </a:t>
            </a:r>
            <a:r>
              <a:rPr lang="es-MX" sz="2800" b="0" i="0" u="none" strike="noStrike" baseline="0" dirty="0" smtClean="0">
                <a:latin typeface="Comic Sans MS" panose="030F0702030302020204" pitchFamily="66" charset="0"/>
              </a:rPr>
              <a:t>—mezcla explosiva de</a:t>
            </a:r>
          </a:p>
          <a:p>
            <a:r>
              <a:rPr lang="es-MX" sz="2800" b="0" i="0" u="none" strike="noStrike" baseline="0" dirty="0" smtClean="0">
                <a:latin typeface="Comic Sans MS" panose="030F0702030302020204" pitchFamily="66" charset="0"/>
              </a:rPr>
              <a:t>metano y aire—), la emisión en voladuras,</a:t>
            </a:r>
          </a:p>
          <a:p>
            <a:r>
              <a:rPr lang="es-MX" sz="2800" b="0" i="0" u="none" strike="noStrike" baseline="0" dirty="0" smtClean="0">
                <a:latin typeface="Comic Sans MS" panose="030F0702030302020204" pitchFamily="66" charset="0"/>
              </a:rPr>
              <a:t>y la emisión en procesos directamente</a:t>
            </a:r>
          </a:p>
          <a:p>
            <a:r>
              <a:rPr lang="es-MX" sz="2800" b="0" i="0" u="none" strike="noStrike" baseline="0" dirty="0" smtClean="0">
                <a:latin typeface="Comic Sans MS" panose="030F0702030302020204" pitchFamily="66" charset="0"/>
              </a:rPr>
              <a:t>relacionados con la actividad minera:</a:t>
            </a:r>
          </a:p>
          <a:p>
            <a:r>
              <a:rPr lang="es-MX" sz="2800" b="0" i="0" u="none" strike="noStrike" baseline="0" dirty="0" smtClean="0">
                <a:latin typeface="Comic Sans MS" panose="030F0702030302020204" pitchFamily="66" charset="0"/>
              </a:rPr>
              <a:t>combustión de carbón (</a:t>
            </a:r>
            <a:r>
              <a:rPr lang="es-MX" sz="2800" b="0" i="0" u="none" strike="noStrike" baseline="0" dirty="0" err="1" smtClean="0">
                <a:latin typeface="Comic Sans MS" panose="030F0702030302020204" pitchFamily="66" charset="0"/>
              </a:rPr>
              <a:t>COx</a:t>
            </a:r>
            <a:r>
              <a:rPr lang="es-MX" sz="2800" b="0" i="0" u="none" strike="noStrike" baseline="0" dirty="0" smtClean="0">
                <a:latin typeface="Comic Sans MS" panose="030F0702030302020204" pitchFamily="66" charset="0"/>
              </a:rPr>
              <a:t>, </a:t>
            </a:r>
            <a:r>
              <a:rPr lang="es-MX" sz="2800" b="0" i="0" u="none" strike="noStrike" baseline="0" dirty="0" err="1" smtClean="0">
                <a:latin typeface="Comic Sans MS" panose="030F0702030302020204" pitchFamily="66" charset="0"/>
              </a:rPr>
              <a:t>NOx</a:t>
            </a:r>
            <a:r>
              <a:rPr lang="es-MX" sz="2800" b="0" i="0" u="none" strike="noStrike" baseline="0" dirty="0" smtClean="0">
                <a:latin typeface="Comic Sans MS" panose="030F0702030302020204" pitchFamily="66" charset="0"/>
              </a:rPr>
              <a:t>, </a:t>
            </a:r>
            <a:r>
              <a:rPr lang="es-MX" sz="2800" b="0" i="0" u="none" strike="noStrike" baseline="0" dirty="0" err="1" smtClean="0">
                <a:latin typeface="Comic Sans MS" panose="030F0702030302020204" pitchFamily="66" charset="0"/>
              </a:rPr>
              <a:t>SOx</a:t>
            </a:r>
            <a:r>
              <a:rPr lang="es-MX" sz="2800" b="0" i="0" u="none" strike="noStrike" baseline="0" dirty="0" smtClean="0">
                <a:latin typeface="Comic Sans MS" panose="030F0702030302020204" pitchFamily="66" charset="0"/>
              </a:rPr>
              <a:t>),</a:t>
            </a:r>
          </a:p>
          <a:p>
            <a:r>
              <a:rPr lang="es-MX" sz="2800" b="0" i="0" u="none" strike="noStrike" baseline="0" dirty="0" err="1" smtClean="0">
                <a:latin typeface="Comic Sans MS" panose="030F0702030302020204" pitchFamily="66" charset="0"/>
              </a:rPr>
              <a:t>pirometalurgia</a:t>
            </a:r>
            <a:r>
              <a:rPr lang="es-MX" sz="2800" b="0" i="0" u="none" strike="noStrike" baseline="0" dirty="0" smtClean="0">
                <a:latin typeface="Comic Sans MS" panose="030F0702030302020204" pitchFamily="66" charset="0"/>
              </a:rPr>
              <a:t> (SO2).</a:t>
            </a:r>
          </a:p>
        </p:txBody>
      </p:sp>
    </p:spTree>
    <p:extLst>
      <p:ext uri="{BB962C8B-B14F-4D97-AF65-F5344CB8AC3E}">
        <p14:creationId xmlns:p14="http://schemas.microsoft.com/office/powerpoint/2010/main" val="13763331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52402" y="259818"/>
            <a:ext cx="7616784" cy="1384995"/>
          </a:xfrm>
          <a:prstGeom prst="rect">
            <a:avLst/>
          </a:prstGeom>
        </p:spPr>
        <p:txBody>
          <a:bodyPr wrap="square">
            <a:spAutoFit/>
          </a:bodyPr>
          <a:lstStyle/>
          <a:p>
            <a:r>
              <a:rPr lang="es-MX" sz="2800" dirty="0">
                <a:solidFill>
                  <a:srgbClr val="000000"/>
                </a:solidFill>
                <a:latin typeface="Comic Sans MS" panose="030F0702030302020204" pitchFamily="66" charset="0"/>
              </a:rPr>
              <a:t>Impactos de la minería en el medio natural</a:t>
            </a:r>
          </a:p>
          <a:p>
            <a:endParaRPr lang="es-MX" sz="2800" dirty="0">
              <a:solidFill>
                <a:srgbClr val="000000"/>
              </a:solidFill>
              <a:latin typeface="Comic Sans MS" panose="030F0702030302020204" pitchFamily="66" charset="0"/>
            </a:endParaRPr>
          </a:p>
          <a:p>
            <a:r>
              <a:rPr lang="es-MX" sz="2800" dirty="0">
                <a:solidFill>
                  <a:srgbClr val="C00000"/>
                </a:solidFill>
                <a:latin typeface="Comic Sans MS" panose="030F0702030302020204" pitchFamily="66" charset="0"/>
              </a:rPr>
              <a:t>Atmósfera</a:t>
            </a:r>
          </a:p>
        </p:txBody>
      </p:sp>
      <p:sp>
        <p:nvSpPr>
          <p:cNvPr id="5" name="4 Rectángulo"/>
          <p:cNvSpPr/>
          <p:nvPr/>
        </p:nvSpPr>
        <p:spPr>
          <a:xfrm>
            <a:off x="1331640" y="2031231"/>
            <a:ext cx="7416824" cy="461665"/>
          </a:xfrm>
          <a:prstGeom prst="rect">
            <a:avLst/>
          </a:prstGeom>
        </p:spPr>
        <p:txBody>
          <a:bodyPr wrap="square">
            <a:spAutoFit/>
          </a:bodyPr>
          <a:lstStyle/>
          <a:p>
            <a:endParaRPr lang="es-MX" sz="2400" dirty="0">
              <a:solidFill>
                <a:srgbClr val="000000"/>
              </a:solidFill>
              <a:latin typeface="Franklin Gothic Book" panose="020B0503020102020204"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713" y="1661794"/>
            <a:ext cx="6238875"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331640" y="1879526"/>
            <a:ext cx="2557110" cy="369332"/>
          </a:xfrm>
          <a:prstGeom prst="rect">
            <a:avLst/>
          </a:prstGeom>
        </p:spPr>
        <p:txBody>
          <a:bodyPr wrap="none">
            <a:spAutoFit/>
          </a:bodyPr>
          <a:lstStyle/>
          <a:p>
            <a:r>
              <a:rPr lang="es-MX" b="1" i="0" u="none" strike="noStrike" baseline="0" dirty="0" smtClean="0">
                <a:solidFill>
                  <a:srgbClr val="FFFFFF"/>
                </a:solidFill>
                <a:latin typeface="Arial"/>
              </a:rPr>
              <a:t>Chuquicamata (Chile)</a:t>
            </a:r>
            <a:endParaRPr lang="es-MX" dirty="0"/>
          </a:p>
        </p:txBody>
      </p:sp>
    </p:spTree>
    <p:extLst>
      <p:ext uri="{BB962C8B-B14F-4D97-AF65-F5344CB8AC3E}">
        <p14:creationId xmlns:p14="http://schemas.microsoft.com/office/powerpoint/2010/main" val="16763545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59632" y="404664"/>
            <a:ext cx="7884368" cy="1384995"/>
          </a:xfrm>
          <a:prstGeom prst="rect">
            <a:avLst/>
          </a:prstGeom>
        </p:spPr>
        <p:txBody>
          <a:bodyPr wrap="square">
            <a:spAutoFit/>
          </a:bodyPr>
          <a:lstStyle/>
          <a:p>
            <a:pPr lvl="0"/>
            <a:r>
              <a:rPr lang="es-MX" sz="2800" dirty="0">
                <a:solidFill>
                  <a:srgbClr val="000000"/>
                </a:solidFill>
                <a:latin typeface="Comic Sans MS" panose="030F0702030302020204" pitchFamily="66" charset="0"/>
              </a:rPr>
              <a:t>Impactos de la minería en </a:t>
            </a:r>
            <a:r>
              <a:rPr lang="es-MX" sz="2800" dirty="0" smtClean="0">
                <a:solidFill>
                  <a:srgbClr val="000000"/>
                </a:solidFill>
                <a:latin typeface="Comic Sans MS" panose="030F0702030302020204" pitchFamily="66" charset="0"/>
              </a:rPr>
              <a:t>el medio </a:t>
            </a:r>
            <a:r>
              <a:rPr lang="es-MX" sz="2800" dirty="0">
                <a:solidFill>
                  <a:srgbClr val="000000"/>
                </a:solidFill>
                <a:latin typeface="Comic Sans MS" panose="030F0702030302020204" pitchFamily="66" charset="0"/>
              </a:rPr>
              <a:t>natural</a:t>
            </a:r>
          </a:p>
          <a:p>
            <a:pPr lvl="0"/>
            <a:endParaRPr lang="es-MX" sz="2800" dirty="0">
              <a:solidFill>
                <a:srgbClr val="000000"/>
              </a:solidFill>
              <a:latin typeface="Comic Sans MS" panose="030F0702030302020204" pitchFamily="66" charset="0"/>
            </a:endParaRPr>
          </a:p>
          <a:p>
            <a:pPr lvl="0"/>
            <a:r>
              <a:rPr lang="es-MX" sz="2800" dirty="0">
                <a:solidFill>
                  <a:srgbClr val="C00000"/>
                </a:solidFill>
                <a:latin typeface="Comic Sans MS" panose="030F0702030302020204" pitchFamily="66" charset="0"/>
              </a:rPr>
              <a:t>Atmósfera</a:t>
            </a:r>
          </a:p>
        </p:txBody>
      </p:sp>
      <p:sp>
        <p:nvSpPr>
          <p:cNvPr id="4" name="3 Rectángulo"/>
          <p:cNvSpPr/>
          <p:nvPr/>
        </p:nvSpPr>
        <p:spPr>
          <a:xfrm>
            <a:off x="971600" y="1772816"/>
            <a:ext cx="7560840" cy="4401205"/>
          </a:xfrm>
          <a:prstGeom prst="rect">
            <a:avLst/>
          </a:prstGeom>
        </p:spPr>
        <p:txBody>
          <a:bodyPr wrap="square">
            <a:spAutoFit/>
          </a:bodyPr>
          <a:lstStyle/>
          <a:p>
            <a:pPr marL="342900" indent="-342900">
              <a:buFont typeface="Wingdings" pitchFamily="2" charset="2"/>
              <a:buChar char="o"/>
            </a:pPr>
            <a:r>
              <a:rPr lang="es-MX" sz="2800" b="0" i="1" u="none" strike="noStrike" baseline="0" dirty="0" smtClean="0">
                <a:latin typeface="Comic Sans MS" panose="030F0702030302020204" pitchFamily="66" charset="0"/>
              </a:rPr>
              <a:t>Aerosoles:</a:t>
            </a:r>
          </a:p>
          <a:p>
            <a:pPr marL="342900" indent="-342900">
              <a:buFont typeface="Wingdings" pitchFamily="2" charset="2"/>
              <a:buChar char="o"/>
            </a:pPr>
            <a:endParaRPr lang="es-MX" sz="2800" b="0" i="1" u="none" strike="noStrike" baseline="0" dirty="0" smtClean="0">
              <a:latin typeface="Comic Sans MS" panose="030F0702030302020204" pitchFamily="66" charset="0"/>
            </a:endParaRPr>
          </a:p>
          <a:p>
            <a:r>
              <a:rPr lang="es-MX" sz="2800" b="0" i="0" u="none" strike="noStrike" baseline="0" dirty="0" smtClean="0">
                <a:latin typeface="Comic Sans MS" panose="030F0702030302020204" pitchFamily="66" charset="0"/>
              </a:rPr>
              <a:t>La formación de aerosoles tóxicos se</a:t>
            </a:r>
          </a:p>
          <a:p>
            <a:r>
              <a:rPr lang="es-MX" sz="2800" b="0" i="0" u="none" strike="noStrike" baseline="0" dirty="0" smtClean="0">
                <a:latin typeface="Comic Sans MS" panose="030F0702030302020204" pitchFamily="66" charset="0"/>
              </a:rPr>
              <a:t>producen durante la explotación, y </a:t>
            </a:r>
            <a:r>
              <a:rPr lang="es-MX" sz="2800" b="0" i="0" u="none" strike="noStrike" baseline="0" dirty="0" smtClean="0">
                <a:latin typeface="Comic Sans MS" panose="030F0702030302020204" pitchFamily="66" charset="0"/>
              </a:rPr>
              <a:t>sobre todo</a:t>
            </a:r>
            <a:r>
              <a:rPr lang="es-MX" sz="2800" b="0" i="0" u="none" strike="noStrike" baseline="0" dirty="0" smtClean="0">
                <a:latin typeface="Comic Sans MS" panose="030F0702030302020204" pitchFamily="66" charset="0"/>
              </a:rPr>
              <a:t>, durante procesos de </a:t>
            </a:r>
            <a:r>
              <a:rPr lang="es-MX" sz="2800" b="0" i="0" u="none" strike="noStrike" baseline="0" dirty="0" smtClean="0">
                <a:latin typeface="Comic Sans MS" panose="030F0702030302020204" pitchFamily="66" charset="0"/>
              </a:rPr>
              <a:t>hidrometalurgia, que </a:t>
            </a:r>
            <a:r>
              <a:rPr lang="es-MX" sz="2800" b="0" i="0" u="none" strike="noStrike" baseline="0" dirty="0" smtClean="0">
                <a:latin typeface="Comic Sans MS" panose="030F0702030302020204" pitchFamily="66" charset="0"/>
              </a:rPr>
              <a:t>implican el riego por aspersión de </a:t>
            </a:r>
            <a:r>
              <a:rPr lang="es-MX" sz="2800" b="0" i="0" u="none" strike="noStrike" baseline="0" dirty="0" smtClean="0">
                <a:latin typeface="Comic Sans MS" panose="030F0702030302020204" pitchFamily="66" charset="0"/>
              </a:rPr>
              <a:t>pilas de </a:t>
            </a:r>
            <a:r>
              <a:rPr lang="es-MX" sz="2800" b="0" i="0" u="none" strike="noStrike" baseline="0" dirty="0" smtClean="0">
                <a:latin typeface="Comic Sans MS" panose="030F0702030302020204" pitchFamily="66" charset="0"/>
              </a:rPr>
              <a:t>mineral con compuestos a menudo </a:t>
            </a:r>
            <a:r>
              <a:rPr lang="es-MX" sz="2800" b="0" i="0" u="none" strike="noStrike" baseline="0" dirty="0" smtClean="0">
                <a:latin typeface="Comic Sans MS" panose="030F0702030302020204" pitchFamily="66" charset="0"/>
              </a:rPr>
              <a:t>de alta </a:t>
            </a:r>
            <a:r>
              <a:rPr lang="es-MX" sz="2800" b="0" i="0" u="none" strike="noStrike" baseline="0" dirty="0" smtClean="0">
                <a:latin typeface="Comic Sans MS" panose="030F0702030302020204" pitchFamily="66" charset="0"/>
              </a:rPr>
              <a:t>toxicidad (sulfúrico para la extracción</a:t>
            </a:r>
          </a:p>
          <a:p>
            <a:r>
              <a:rPr lang="es-MX" sz="2800" b="0" i="0" u="none" strike="noStrike" baseline="0" dirty="0" smtClean="0">
                <a:latin typeface="Comic Sans MS" panose="030F0702030302020204" pitchFamily="66" charset="0"/>
              </a:rPr>
              <a:t>de algunos elementos, como el cobre;</a:t>
            </a:r>
          </a:p>
          <a:p>
            <a:r>
              <a:rPr lang="es-MX" sz="2800" b="0" i="0" u="none" strike="noStrike" baseline="0" dirty="0" smtClean="0">
                <a:latin typeface="Comic Sans MS" panose="030F0702030302020204" pitchFamily="66" charset="0"/>
              </a:rPr>
              <a:t>cianuro de sodio para la extracción del oro).</a:t>
            </a:r>
            <a:endParaRPr lang="es-MX" sz="2800" dirty="0">
              <a:latin typeface="Comic Sans MS" panose="030F0702030302020204" pitchFamily="66" charset="0"/>
            </a:endParaRPr>
          </a:p>
        </p:txBody>
      </p:sp>
    </p:spTree>
    <p:extLst>
      <p:ext uri="{BB962C8B-B14F-4D97-AF65-F5344CB8AC3E}">
        <p14:creationId xmlns:p14="http://schemas.microsoft.com/office/powerpoint/2010/main" val="4081416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15616" y="188640"/>
            <a:ext cx="7884368" cy="1384995"/>
          </a:xfrm>
          <a:prstGeom prst="rect">
            <a:avLst/>
          </a:prstGeom>
        </p:spPr>
        <p:txBody>
          <a:bodyPr wrap="square">
            <a:spAutoFit/>
          </a:bodyPr>
          <a:lstStyle/>
          <a:p>
            <a:r>
              <a:rPr lang="es-MX" sz="2800" dirty="0">
                <a:solidFill>
                  <a:srgbClr val="000000"/>
                </a:solidFill>
                <a:latin typeface="Comic Sans MS" panose="030F0702030302020204" pitchFamily="66" charset="0"/>
              </a:rPr>
              <a:t>Impactos de la minería en el medio natural</a:t>
            </a:r>
          </a:p>
          <a:p>
            <a:endParaRPr lang="es-MX" sz="2800" dirty="0">
              <a:solidFill>
                <a:srgbClr val="000000"/>
              </a:solidFill>
              <a:latin typeface="Comic Sans MS" panose="030F0702030302020204" pitchFamily="66" charset="0"/>
            </a:endParaRPr>
          </a:p>
          <a:p>
            <a:r>
              <a:rPr lang="es-MX" sz="2800" dirty="0">
                <a:solidFill>
                  <a:srgbClr val="C00000"/>
                </a:solidFill>
                <a:latin typeface="Comic Sans MS" panose="030F0702030302020204" pitchFamily="66" charset="0"/>
              </a:rPr>
              <a:t>Atmósfera</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234" y="1658326"/>
            <a:ext cx="642937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475656" y="1658326"/>
            <a:ext cx="5256584" cy="369332"/>
          </a:xfrm>
          <a:prstGeom prst="rect">
            <a:avLst/>
          </a:prstGeom>
        </p:spPr>
        <p:txBody>
          <a:bodyPr wrap="square">
            <a:spAutoFit/>
          </a:bodyPr>
          <a:lstStyle/>
          <a:p>
            <a:r>
              <a:rPr lang="es-MX" b="1" i="0" u="none" strike="noStrike" baseline="0" dirty="0" smtClean="0">
                <a:solidFill>
                  <a:srgbClr val="FFFFFF"/>
                </a:solidFill>
                <a:latin typeface="Arial"/>
              </a:rPr>
              <a:t>Pila de </a:t>
            </a:r>
            <a:r>
              <a:rPr lang="es-MX" b="1" i="0" u="none" strike="noStrike" baseline="0" dirty="0" err="1" smtClean="0">
                <a:solidFill>
                  <a:srgbClr val="FFFFFF"/>
                </a:solidFill>
                <a:latin typeface="Arial"/>
              </a:rPr>
              <a:t>cianuración</a:t>
            </a:r>
            <a:r>
              <a:rPr lang="es-MX" b="1" i="0" u="none" strike="noStrike" baseline="0" dirty="0" smtClean="0">
                <a:solidFill>
                  <a:srgbClr val="FFFFFF"/>
                </a:solidFill>
                <a:latin typeface="Arial"/>
              </a:rPr>
              <a:t> en El Soldado (Chile)</a:t>
            </a:r>
            <a:endParaRPr lang="es-MX" dirty="0"/>
          </a:p>
        </p:txBody>
      </p:sp>
    </p:spTree>
    <p:extLst>
      <p:ext uri="{BB962C8B-B14F-4D97-AF65-F5344CB8AC3E}">
        <p14:creationId xmlns:p14="http://schemas.microsoft.com/office/powerpoint/2010/main" val="1438316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43458"/>
            <a:ext cx="7056784" cy="1815882"/>
          </a:xfrm>
          <a:prstGeom prst="rect">
            <a:avLst/>
          </a:prstGeom>
        </p:spPr>
        <p:txBody>
          <a:bodyPr wrap="square">
            <a:spAutoFit/>
          </a:bodyPr>
          <a:lstStyle/>
          <a:p>
            <a:pPr lvl="0"/>
            <a:r>
              <a:rPr lang="es-MX" sz="2800" dirty="0">
                <a:solidFill>
                  <a:srgbClr val="000000"/>
                </a:solidFill>
                <a:latin typeface="Comic Sans MS" panose="030F0702030302020204" pitchFamily="66" charset="0"/>
              </a:rPr>
              <a:t>Impactos de la minería en el medio natural</a:t>
            </a:r>
          </a:p>
          <a:p>
            <a:pPr lvl="0"/>
            <a:endParaRPr lang="es-MX" sz="2800" dirty="0">
              <a:solidFill>
                <a:srgbClr val="000000"/>
              </a:solidFill>
              <a:latin typeface="Comic Sans MS" panose="030F0702030302020204" pitchFamily="66" charset="0"/>
            </a:endParaRPr>
          </a:p>
          <a:p>
            <a:pPr lvl="0"/>
            <a:r>
              <a:rPr lang="es-MX" sz="2800" dirty="0">
                <a:solidFill>
                  <a:srgbClr val="C00000"/>
                </a:solidFill>
                <a:latin typeface="Comic Sans MS" panose="030F0702030302020204" pitchFamily="66" charset="0"/>
              </a:rPr>
              <a:t>Atmósfera</a:t>
            </a:r>
          </a:p>
        </p:txBody>
      </p:sp>
      <p:sp>
        <p:nvSpPr>
          <p:cNvPr id="3" name="2 Rectángulo"/>
          <p:cNvSpPr/>
          <p:nvPr/>
        </p:nvSpPr>
        <p:spPr>
          <a:xfrm>
            <a:off x="1669098" y="1859340"/>
            <a:ext cx="6719326" cy="4401205"/>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800" b="0" i="1" u="none" strike="noStrike" baseline="0" dirty="0" smtClean="0">
                <a:latin typeface="Comic Sans MS" panose="030F0702030302020204" pitchFamily="66" charset="0"/>
              </a:rPr>
              <a:t>Ruido:</a:t>
            </a:r>
          </a:p>
          <a:p>
            <a:r>
              <a:rPr lang="es-MX" sz="2800" b="0" i="0" u="none" strike="noStrike" baseline="0" dirty="0" smtClean="0">
                <a:latin typeface="Comic Sans MS" panose="030F0702030302020204" pitchFamily="66" charset="0"/>
              </a:rPr>
              <a:t>Se genera por voladuras, maquinaria</a:t>
            </a:r>
          </a:p>
          <a:p>
            <a:r>
              <a:rPr lang="es-MX" sz="2800" b="0" i="0" u="none" strike="noStrike" baseline="0" dirty="0" smtClean="0">
                <a:latin typeface="Comic Sans MS" panose="030F0702030302020204" pitchFamily="66" charset="0"/>
              </a:rPr>
              <a:t>pesada de arranque y transporte,</a:t>
            </a:r>
          </a:p>
          <a:p>
            <a:r>
              <a:rPr lang="es-MX" sz="2800" b="0" i="0" u="none" strike="noStrike" baseline="0" dirty="0" smtClean="0">
                <a:latin typeface="Comic Sans MS" panose="030F0702030302020204" pitchFamily="66" charset="0"/>
              </a:rPr>
              <a:t>maquinaria de molienda, etc.</a:t>
            </a:r>
          </a:p>
          <a:p>
            <a:endParaRPr lang="es-MX" sz="2800" b="0" i="0"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es-MX" sz="2800" b="0" i="1" u="none" strike="noStrike" baseline="0" dirty="0" smtClean="0">
                <a:latin typeface="Comic Sans MS" panose="030F0702030302020204" pitchFamily="66" charset="0"/>
              </a:rPr>
              <a:t>Onda aérea</a:t>
            </a:r>
            <a:r>
              <a:rPr lang="es-MX" sz="2800" b="0" i="0" u="none" strike="noStrike" baseline="0" dirty="0" smtClean="0">
                <a:latin typeface="Comic Sans MS" panose="030F0702030302020204" pitchFamily="66" charset="0"/>
              </a:rPr>
              <a:t>:</a:t>
            </a:r>
          </a:p>
          <a:p>
            <a:r>
              <a:rPr lang="es-MX" sz="2800" b="0" i="0" u="none" strike="noStrike" baseline="0" dirty="0" smtClean="0">
                <a:latin typeface="Comic Sans MS" panose="030F0702030302020204" pitchFamily="66" charset="0"/>
              </a:rPr>
              <a:t>Se produce por las explosiones de las</a:t>
            </a:r>
          </a:p>
          <a:p>
            <a:r>
              <a:rPr lang="es-MX" sz="2800" b="0" i="0" u="none" strike="noStrike" baseline="0" dirty="0" smtClean="0">
                <a:latin typeface="Comic Sans MS" panose="030F0702030302020204" pitchFamily="66" charset="0"/>
              </a:rPr>
              <a:t>voladuras, y es una onda de presión, </a:t>
            </a:r>
            <a:r>
              <a:rPr lang="es-MX" sz="2800" b="0" i="0" u="none" strike="noStrike" baseline="0" dirty="0" smtClean="0">
                <a:latin typeface="Comic Sans MS" panose="030F0702030302020204" pitchFamily="66" charset="0"/>
              </a:rPr>
              <a:t>que se </a:t>
            </a:r>
            <a:r>
              <a:rPr lang="es-MX" sz="2800" b="0" i="0" u="none" strike="noStrike" baseline="0" dirty="0" smtClean="0">
                <a:latin typeface="Comic Sans MS" panose="030F0702030302020204" pitchFamily="66" charset="0"/>
              </a:rPr>
              <a:t>propaga por el </a:t>
            </a:r>
            <a:r>
              <a:rPr lang="es-MX" sz="2800" b="0" i="0" u="none" strike="noStrike" baseline="0" dirty="0" smtClean="0">
                <a:latin typeface="Comic Sans MS" panose="030F0702030302020204" pitchFamily="66" charset="0"/>
              </a:rPr>
              <a:t>aire atenuándose </a:t>
            </a:r>
            <a:r>
              <a:rPr lang="es-MX" sz="2800" b="0" i="0" u="none" strike="noStrike" baseline="0" dirty="0" smtClean="0">
                <a:latin typeface="Comic Sans MS" panose="030F0702030302020204" pitchFamily="66" charset="0"/>
              </a:rPr>
              <a:t>con la distancia, generando vibraciones</a:t>
            </a:r>
            <a:r>
              <a:rPr lang="es-MX" sz="2400" b="0" i="0" u="none" strike="noStrike" baseline="0" dirty="0" smtClean="0">
                <a:latin typeface="Franklin Gothic Book" panose="020B0503020102020204" pitchFamily="34" charset="0"/>
              </a:rPr>
              <a:t>.</a:t>
            </a:r>
            <a:endParaRPr lang="es-MX" sz="2400" dirty="0">
              <a:latin typeface="Franklin Gothic Book" panose="020B0503020102020204" pitchFamily="34" charset="0"/>
            </a:endParaRPr>
          </a:p>
        </p:txBody>
      </p:sp>
    </p:spTree>
    <p:extLst>
      <p:ext uri="{BB962C8B-B14F-4D97-AF65-F5344CB8AC3E}">
        <p14:creationId xmlns:p14="http://schemas.microsoft.com/office/powerpoint/2010/main" val="21351098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9726" y="363356"/>
            <a:ext cx="7289065" cy="1384995"/>
          </a:xfrm>
          <a:prstGeom prst="rect">
            <a:avLst/>
          </a:prstGeom>
        </p:spPr>
        <p:txBody>
          <a:bodyPr wrap="square">
            <a:spAutoFit/>
          </a:bodyPr>
          <a:lstStyle/>
          <a:p>
            <a:pPr lvl="0"/>
            <a:r>
              <a:rPr lang="es-MX" sz="2800" dirty="0">
                <a:solidFill>
                  <a:srgbClr val="000000"/>
                </a:solidFill>
                <a:latin typeface="Comic Sans MS" panose="030F0702030302020204" pitchFamily="66" charset="0"/>
              </a:rPr>
              <a:t>Impactos de la minería en el medio natural</a:t>
            </a:r>
          </a:p>
          <a:p>
            <a:pPr lvl="0"/>
            <a:endParaRPr lang="es-MX" sz="2800" dirty="0">
              <a:solidFill>
                <a:srgbClr val="000000"/>
              </a:solidFill>
              <a:latin typeface="Comic Sans MS" panose="030F0702030302020204" pitchFamily="66" charset="0"/>
            </a:endParaRPr>
          </a:p>
          <a:p>
            <a:pPr lvl="0"/>
            <a:r>
              <a:rPr lang="es-MX" sz="2800" dirty="0" smtClean="0">
                <a:solidFill>
                  <a:srgbClr val="C00000"/>
                </a:solidFill>
                <a:latin typeface="Comic Sans MS" panose="030F0702030302020204" pitchFamily="66" charset="0"/>
              </a:rPr>
              <a:t>Terreno</a:t>
            </a:r>
            <a:endParaRPr lang="es-MX" sz="2800" dirty="0">
              <a:solidFill>
                <a:srgbClr val="C00000"/>
              </a:solidFill>
              <a:latin typeface="Comic Sans MS" panose="030F0702030302020204" pitchFamily="66" charset="0"/>
            </a:endParaRPr>
          </a:p>
        </p:txBody>
      </p:sp>
      <p:sp>
        <p:nvSpPr>
          <p:cNvPr id="3" name="2 Rectángulo"/>
          <p:cNvSpPr/>
          <p:nvPr/>
        </p:nvSpPr>
        <p:spPr>
          <a:xfrm>
            <a:off x="1619672" y="1748351"/>
            <a:ext cx="6768752" cy="4893647"/>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Desertización: deforestación, erosión,</a:t>
            </a:r>
          </a:p>
          <a:p>
            <a:r>
              <a:rPr lang="es-MX" sz="2400" b="0" i="1" u="none" strike="noStrike" baseline="0" dirty="0" smtClean="0">
                <a:latin typeface="Comic Sans MS" panose="030F0702030302020204" pitchFamily="66" charset="0"/>
              </a:rPr>
              <a:t>pérdida de suelo fértil.</a:t>
            </a:r>
          </a:p>
          <a:p>
            <a:r>
              <a:rPr lang="es-MX" sz="2400" b="0" i="0" u="none" strike="noStrike" baseline="0" dirty="0" smtClean="0">
                <a:solidFill>
                  <a:srgbClr val="C00000"/>
                </a:solidFill>
                <a:latin typeface="Comic Sans MS" panose="030F0702030302020204" pitchFamily="66" charset="0"/>
              </a:rPr>
              <a:t>o</a:t>
            </a:r>
            <a:r>
              <a:rPr lang="es-MX" sz="2400" b="0" i="0" u="none" strike="noStrike" baseline="0" dirty="0" smtClean="0">
                <a:solidFill>
                  <a:srgbClr val="C1C1C1"/>
                </a:solidFill>
                <a:latin typeface="Comic Sans MS" panose="030F0702030302020204" pitchFamily="66" charset="0"/>
              </a:rPr>
              <a:t> </a:t>
            </a:r>
            <a:r>
              <a:rPr lang="es-MX" sz="2400" b="0" i="1" u="none" strike="noStrike" baseline="0" dirty="0" smtClean="0">
                <a:latin typeface="Comic Sans MS" panose="030F0702030302020204" pitchFamily="66" charset="0"/>
              </a:rPr>
              <a:t>Modificación del relieve, impacto visual,</a:t>
            </a:r>
          </a:p>
          <a:p>
            <a:r>
              <a:rPr lang="es-MX" sz="2400" b="0" i="1" u="none" strike="noStrike" baseline="0" dirty="0" smtClean="0">
                <a:latin typeface="Comic Sans MS" panose="030F0702030302020204" pitchFamily="66" charset="0"/>
              </a:rPr>
              <a:t>alteración de la dinámica de los procesos de</a:t>
            </a:r>
          </a:p>
          <a:p>
            <a:r>
              <a:rPr lang="es-MX" sz="2400" b="0" i="1" u="none" strike="noStrike" baseline="0" dirty="0" smtClean="0">
                <a:latin typeface="Comic Sans MS" panose="030F0702030302020204" pitchFamily="66" charset="0"/>
              </a:rPr>
              <a:t>ladera</a:t>
            </a:r>
            <a:r>
              <a:rPr lang="es-MX" sz="2400" b="0" i="1" u="none" strike="noStrike" baseline="0" dirty="0" smtClean="0">
                <a:latin typeface="Comic Sans MS" panose="030F0702030302020204" pitchFamily="66" charset="0"/>
              </a:rPr>
              <a:t>.</a:t>
            </a:r>
            <a:endParaRPr lang="es-MX" sz="2400" b="0" i="1" u="none" strike="noStrike" baseline="0" dirty="0" smtClean="0">
              <a:latin typeface="Comic Sans MS" panose="030F0702030302020204" pitchFamily="66" charset="0"/>
            </a:endParaRPr>
          </a:p>
          <a:p>
            <a:r>
              <a:rPr lang="es-MX" sz="2400" b="0" i="0" u="none" strike="noStrike" baseline="0" dirty="0" smtClean="0">
                <a:solidFill>
                  <a:srgbClr val="0000C7"/>
                </a:solidFill>
                <a:latin typeface="Franklin Gothic Book" panose="020B0503020102020204" pitchFamily="34" charset="0"/>
              </a:rPr>
              <a:t>	</a:t>
            </a:r>
            <a:r>
              <a:rPr lang="es-MX" sz="2400" b="0" i="0" u="none" strike="noStrike" dirty="0" smtClean="0">
                <a:solidFill>
                  <a:srgbClr val="0000C7"/>
                </a:solidFill>
                <a:latin typeface="Franklin Gothic Book" panose="020B0503020102020204" pitchFamily="34" charset="0"/>
              </a:rPr>
              <a:t>      </a:t>
            </a:r>
            <a:r>
              <a:rPr lang="es-MX" sz="2400" b="0" i="0" u="none" strike="noStrike" baseline="0" dirty="0" smtClean="0">
                <a:solidFill>
                  <a:srgbClr val="0000C7"/>
                </a:solidFill>
                <a:latin typeface="Franklin Gothic Book" panose="020B0503020102020204" pitchFamily="34" charset="0"/>
              </a:rPr>
              <a:t>Cambio </a:t>
            </a:r>
            <a:r>
              <a:rPr lang="es-MX" sz="2400" b="0" i="0" u="none" strike="noStrike" baseline="0" dirty="0" smtClean="0">
                <a:solidFill>
                  <a:srgbClr val="0000C7"/>
                </a:solidFill>
                <a:latin typeface="Franklin Gothic Book" panose="020B0503020102020204" pitchFamily="34" charset="0"/>
              </a:rPr>
              <a:t>de relieve</a:t>
            </a:r>
          </a:p>
          <a:p>
            <a:endParaRPr lang="es-MX" sz="2400" b="0" i="0" u="none" strike="noStrike" baseline="0" dirty="0" smtClean="0">
              <a:solidFill>
                <a:srgbClr val="0000C7"/>
              </a:solidFill>
              <a:latin typeface="Franklin Gothic Book" panose="020B0503020102020204" pitchFamily="34" charset="0"/>
            </a:endParaRPr>
          </a:p>
          <a:p>
            <a:r>
              <a:rPr lang="es-MX" sz="2400" b="0" i="0" u="none" strike="noStrike" baseline="0" dirty="0" smtClean="0">
                <a:solidFill>
                  <a:srgbClr val="0000C7"/>
                </a:solidFill>
                <a:latin typeface="Franklin Gothic Book" panose="020B0503020102020204" pitchFamily="34" charset="0"/>
              </a:rPr>
              <a:t>	Aumento de la escorrentía</a:t>
            </a:r>
          </a:p>
          <a:p>
            <a:endParaRPr lang="es-MX" sz="2400" b="0" i="0" u="none" strike="noStrike" baseline="0" dirty="0" smtClean="0">
              <a:solidFill>
                <a:srgbClr val="0000C7"/>
              </a:solidFill>
              <a:latin typeface="Franklin Gothic Book" panose="020B0503020102020204" pitchFamily="34" charset="0"/>
            </a:endParaRPr>
          </a:p>
          <a:p>
            <a:r>
              <a:rPr lang="es-MX" sz="2400" b="0" i="0" u="none" strike="noStrike" baseline="0" dirty="0" smtClean="0">
                <a:solidFill>
                  <a:srgbClr val="0000C7"/>
                </a:solidFill>
                <a:latin typeface="Franklin Gothic Book" panose="020B0503020102020204" pitchFamily="34" charset="0"/>
              </a:rPr>
              <a:t>		  </a:t>
            </a:r>
            <a:r>
              <a:rPr lang="es-MX" sz="2400" b="0" i="0" u="none" strike="noStrike" baseline="0" dirty="0" err="1" smtClean="0">
                <a:solidFill>
                  <a:srgbClr val="0000C7"/>
                </a:solidFill>
                <a:latin typeface="Franklin Gothic Book" panose="020B0503020102020204" pitchFamily="34" charset="0"/>
              </a:rPr>
              <a:t>Erosión,etc</a:t>
            </a:r>
            <a:r>
              <a:rPr lang="es-MX" sz="2400" b="0" i="0" u="none" strike="noStrike" baseline="0" dirty="0" smtClean="0">
                <a:solidFill>
                  <a:srgbClr val="0000C7"/>
                </a:solidFill>
                <a:latin typeface="Franklin Gothic Book" panose="020B0503020102020204" pitchFamily="34" charset="0"/>
              </a:rPr>
              <a:t>.</a:t>
            </a:r>
            <a:endParaRPr lang="es-MX" sz="2400" dirty="0" smtClean="0">
              <a:latin typeface="Franklin Gothic Book" panose="020B0503020102020204" pitchFamily="34" charset="0"/>
            </a:endParaRPr>
          </a:p>
          <a:p>
            <a:endParaRPr lang="es-MX" sz="2400" i="1" dirty="0">
              <a:latin typeface="Franklin Gothic Book" panose="020B0503020102020204" pitchFamily="34" charset="0"/>
            </a:endParaRPr>
          </a:p>
          <a:p>
            <a:endParaRPr lang="es-MX" sz="2400" b="0" i="1" u="none" strike="noStrike" baseline="0" dirty="0" smtClean="0">
              <a:latin typeface="Franklin Gothic Book" panose="020B0503020102020204" pitchFamily="34" charset="0"/>
            </a:endParaRPr>
          </a:p>
          <a:p>
            <a:r>
              <a:rPr lang="es-MX" sz="2400" b="0" i="0" u="none" strike="noStrike" baseline="0" dirty="0" smtClean="0">
                <a:solidFill>
                  <a:srgbClr val="0000C7"/>
                </a:solidFill>
                <a:latin typeface="Franklin Gothic Book" panose="020B0503020102020204" pitchFamily="34" charset="0"/>
              </a:rPr>
              <a:t>		</a:t>
            </a:r>
            <a:endParaRPr lang="es-MX" sz="2400" dirty="0">
              <a:latin typeface="Franklin Gothic Book" panose="020B0503020102020204" pitchFamily="34" charset="0"/>
            </a:endParaRPr>
          </a:p>
        </p:txBody>
      </p:sp>
      <p:sp>
        <p:nvSpPr>
          <p:cNvPr id="4" name="3 Flecha abajo"/>
          <p:cNvSpPr/>
          <p:nvPr/>
        </p:nvSpPr>
        <p:spPr>
          <a:xfrm>
            <a:off x="4067944" y="4005064"/>
            <a:ext cx="484632" cy="36004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Flecha abajo"/>
          <p:cNvSpPr/>
          <p:nvPr/>
        </p:nvSpPr>
        <p:spPr>
          <a:xfrm>
            <a:off x="4044839" y="4797152"/>
            <a:ext cx="484632" cy="422422"/>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24196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331640" y="1628800"/>
            <a:ext cx="6192688" cy="4401205"/>
          </a:xfrm>
          <a:prstGeom prst="rect">
            <a:avLst/>
          </a:prstGeom>
        </p:spPr>
        <p:txBody>
          <a:bodyPr wrap="square">
            <a:spAutoFit/>
          </a:bodyPr>
          <a:lstStyle/>
          <a:p>
            <a:r>
              <a:rPr lang="es-MX" sz="2800" b="1" i="0" dirty="0" smtClean="0">
                <a:solidFill>
                  <a:srgbClr val="000000"/>
                </a:solidFill>
                <a:effectLst/>
                <a:latin typeface="Comic Sans MS" panose="030F0702030302020204" pitchFamily="66" charset="0"/>
              </a:rPr>
              <a:t>C. </a:t>
            </a:r>
            <a:r>
              <a:rPr lang="es-MX" sz="2800" b="0" i="0" dirty="0" smtClean="0">
                <a:solidFill>
                  <a:srgbClr val="000000"/>
                </a:solidFill>
                <a:effectLst/>
                <a:latin typeface="Comic Sans MS" panose="030F0702030302020204" pitchFamily="66" charset="0"/>
              </a:rPr>
              <a:t>El sector elegido debe carecer de importancia económica en el presente y en un futuro, es decir hay que comprobar la inexistencia de recursos utilizables en el sector (por ejemplo un yacimiento con bajo interés económico hoy, pero que puede ser interesante en el futuro, o una reserva importante de agua, etc.).</a:t>
            </a:r>
            <a:endParaRPr lang="es-MX" sz="2800" b="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15883142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600" y="404664"/>
            <a:ext cx="8424936"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b="0" i="0" u="none" strike="noStrike" baseline="0" dirty="0" smtClean="0">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Terreno</a:t>
            </a:r>
            <a:endParaRPr lang="es-MX" sz="2800" dirty="0">
              <a:solidFill>
                <a:srgbClr val="C00000"/>
              </a:solidFill>
              <a:latin typeface="Comic Sans MS" panose="030F0702030302020204" pitchFamily="66" charset="0"/>
            </a:endParaRPr>
          </a:p>
        </p:txBody>
      </p:sp>
      <p:sp>
        <p:nvSpPr>
          <p:cNvPr id="5" name="4 Rectángulo"/>
          <p:cNvSpPr/>
          <p:nvPr/>
        </p:nvSpPr>
        <p:spPr>
          <a:xfrm>
            <a:off x="1259632" y="1988840"/>
            <a:ext cx="7344816" cy="4585871"/>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800" b="0" i="1" u="none" strike="noStrike" baseline="0" dirty="0" smtClean="0">
                <a:latin typeface="Comic Sans MS" panose="030F0702030302020204" pitchFamily="66" charset="0"/>
              </a:rPr>
              <a:t>Peligros geotécnicos:</a:t>
            </a:r>
          </a:p>
          <a:p>
            <a:endParaRPr lang="es-MX" sz="2800" b="0" i="1"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es-MX" sz="2800" b="0" i="1" u="none" strike="noStrike" baseline="0" dirty="0" smtClean="0">
                <a:latin typeface="Comic Sans MS" panose="030F0702030302020204" pitchFamily="66" charset="0"/>
              </a:rPr>
              <a:t>Desestabilización de laderas por</a:t>
            </a:r>
          </a:p>
          <a:p>
            <a:r>
              <a:rPr lang="es-MX" sz="2800" b="0" i="1" u="none" strike="noStrike" baseline="0" dirty="0" smtClean="0">
                <a:latin typeface="Comic Sans MS" panose="030F0702030302020204" pitchFamily="66" charset="0"/>
              </a:rPr>
              <a:t>sobrecargas y/o excavaciones y</a:t>
            </a:r>
          </a:p>
          <a:p>
            <a:r>
              <a:rPr lang="es-MX" sz="2800" b="0" i="1" u="none" strike="noStrike" baseline="0" dirty="0" smtClean="0">
                <a:latin typeface="Comic Sans MS" panose="030F0702030302020204" pitchFamily="66" charset="0"/>
              </a:rPr>
              <a:t>alteraciones en el nivel freático</a:t>
            </a:r>
            <a:r>
              <a:rPr lang="es-MX" sz="2800" b="0" i="1" u="none" strike="noStrike" baseline="0" dirty="0" smtClean="0">
                <a:latin typeface="Comic Sans MS" panose="030F0702030302020204" pitchFamily="66" charset="0"/>
              </a:rPr>
              <a:t>.</a:t>
            </a:r>
            <a:endParaRPr lang="es-MX" sz="2800" b="0" i="1"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pt-BR" sz="2800" b="0" i="0" u="none" strike="noStrike" baseline="0" dirty="0" smtClean="0">
                <a:latin typeface="Comic Sans MS" panose="030F0702030302020204" pitchFamily="66" charset="0"/>
              </a:rPr>
              <a:t> </a:t>
            </a:r>
            <a:r>
              <a:rPr lang="pt-BR" sz="2800" b="0" i="1" u="none" strike="noStrike" baseline="0" dirty="0" err="1" smtClean="0">
                <a:latin typeface="Comic Sans MS" panose="030F0702030302020204" pitchFamily="66" charset="0"/>
              </a:rPr>
              <a:t>Subsidencia</a:t>
            </a:r>
            <a:r>
              <a:rPr lang="pt-BR" sz="2800" b="0" i="1" u="none" strike="noStrike" baseline="0" dirty="0" smtClean="0">
                <a:latin typeface="Comic Sans MS" panose="030F0702030302020204" pitchFamily="66" charset="0"/>
              </a:rPr>
              <a:t> </a:t>
            </a:r>
            <a:r>
              <a:rPr lang="pt-BR" sz="2800" b="0" i="1" u="none" strike="noStrike" baseline="0" dirty="0" smtClean="0">
                <a:latin typeface="Comic Sans MS" panose="030F0702030302020204" pitchFamily="66" charset="0"/>
              </a:rPr>
              <a:t>por </a:t>
            </a:r>
            <a:r>
              <a:rPr lang="pt-BR" sz="2800" b="0" i="1" u="none" strike="noStrike" baseline="0" dirty="0" err="1" smtClean="0">
                <a:latin typeface="Comic Sans MS" panose="030F0702030302020204" pitchFamily="66" charset="0"/>
              </a:rPr>
              <a:t>huecos</a:t>
            </a:r>
            <a:r>
              <a:rPr lang="pt-BR" sz="2800" b="0" i="1" u="none" strike="noStrike" baseline="0" dirty="0" smtClean="0">
                <a:latin typeface="Comic Sans MS" panose="030F0702030302020204" pitchFamily="66" charset="0"/>
              </a:rPr>
              <a:t>.</a:t>
            </a:r>
          </a:p>
          <a:p>
            <a:r>
              <a:rPr lang="pt-BR" sz="2800" b="0" i="1" u="none" strike="noStrike" baseline="0" dirty="0" smtClean="0">
                <a:latin typeface="Comic Sans MS" panose="030F0702030302020204" pitchFamily="66" charset="0"/>
              </a:rPr>
              <a:t>    </a:t>
            </a:r>
            <a:r>
              <a:rPr lang="pt-BR" sz="2800" b="0" i="1" u="none" strike="noStrike" baseline="0" dirty="0" err="1" smtClean="0">
                <a:latin typeface="Comic Sans MS" panose="030F0702030302020204" pitchFamily="66" charset="0"/>
              </a:rPr>
              <a:t>Subsidencia</a:t>
            </a:r>
            <a:r>
              <a:rPr lang="pt-BR" sz="2800" b="0" i="1" u="none" strike="noStrike" baseline="0" dirty="0" smtClean="0">
                <a:latin typeface="Comic Sans MS" panose="030F0702030302020204" pitchFamily="66" charset="0"/>
              </a:rPr>
              <a:t> </a:t>
            </a:r>
            <a:r>
              <a:rPr lang="es-MX" sz="2800" b="0" i="1" u="none" strike="noStrike" baseline="0" dirty="0" smtClean="0">
                <a:latin typeface="Comic Sans MS" panose="030F0702030302020204" pitchFamily="66" charset="0"/>
              </a:rPr>
              <a:t>por </a:t>
            </a:r>
            <a:r>
              <a:rPr lang="es-MX" sz="2800" b="0" i="1" u="none" strike="noStrike" baseline="0" dirty="0" smtClean="0">
                <a:latin typeface="Comic Sans MS" panose="030F0702030302020204" pitchFamily="66" charset="0"/>
              </a:rPr>
              <a:t>depresión en el nivel </a:t>
            </a:r>
            <a:r>
              <a:rPr lang="es-MX" sz="2800" b="0" i="1" u="none" strike="noStrike" baseline="0" dirty="0" smtClean="0">
                <a:latin typeface="Comic Sans MS" panose="030F0702030302020204" pitchFamily="66" charset="0"/>
              </a:rPr>
              <a:t> freático.</a:t>
            </a:r>
            <a:endParaRPr lang="es-MX" sz="2800" i="1" dirty="0">
              <a:latin typeface="Comic Sans MS" panose="030F0702030302020204" pitchFamily="66" charset="0"/>
            </a:endParaRPr>
          </a:p>
          <a:p>
            <a:r>
              <a:rPr lang="es-MX" sz="2000" b="1" dirty="0" smtClean="0">
                <a:solidFill>
                  <a:schemeClr val="accent2"/>
                </a:solidFill>
                <a:latin typeface="Comic Sans MS" panose="030F0702030302020204" pitchFamily="66" charset="0"/>
              </a:rPr>
              <a:t>Subsidencia: Proceso de hundimiento vertical del suelo de una cuenca sedimentaria por la excavación o el peso de los sedimentos</a:t>
            </a:r>
            <a:r>
              <a:rPr lang="es-MX" sz="2800" dirty="0" smtClean="0">
                <a:solidFill>
                  <a:schemeClr val="accent2"/>
                </a:solidFill>
                <a:latin typeface="Comic Sans MS" panose="030F0702030302020204" pitchFamily="66" charset="0"/>
              </a:rPr>
              <a:t>.</a:t>
            </a:r>
            <a:endParaRPr lang="es-MX" sz="2800"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41449777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0" y="2636912"/>
            <a:ext cx="418147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418188"/>
            <a:ext cx="4181475"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63688" y="404664"/>
            <a:ext cx="6624736"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r>
              <a:rPr lang="es-MX" sz="2800" b="0" i="0" u="none" strike="noStrike" baseline="0" dirty="0" smtClean="0">
                <a:solidFill>
                  <a:srgbClr val="C00000"/>
                </a:solidFill>
                <a:latin typeface="Comic Sans MS" panose="030F0702030302020204" pitchFamily="66" charset="0"/>
              </a:rPr>
              <a:t>Terreno</a:t>
            </a:r>
            <a:endParaRPr lang="es-MX"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0342332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332656"/>
            <a:ext cx="7920880"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b="0" i="0" u="none" strike="noStrike" baseline="0" dirty="0" smtClean="0">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Suelos</a:t>
            </a:r>
            <a:endParaRPr lang="es-MX" sz="2800" dirty="0">
              <a:solidFill>
                <a:srgbClr val="C00000"/>
              </a:solidFill>
              <a:latin typeface="Comic Sans MS" panose="030F0702030302020204" pitchFamily="66" charset="0"/>
            </a:endParaRPr>
          </a:p>
        </p:txBody>
      </p:sp>
      <p:sp>
        <p:nvSpPr>
          <p:cNvPr id="3" name="2 Rectángulo"/>
          <p:cNvSpPr/>
          <p:nvPr/>
        </p:nvSpPr>
        <p:spPr>
          <a:xfrm>
            <a:off x="1979712" y="1859340"/>
            <a:ext cx="5832648" cy="3785652"/>
          </a:xfrm>
          <a:prstGeom prst="rect">
            <a:avLst/>
          </a:prstGeom>
        </p:spPr>
        <p:txBody>
          <a:bodyPr wrap="square">
            <a:spAutoFit/>
          </a:bodyPr>
          <a:lstStyle/>
          <a:p>
            <a:r>
              <a:rPr lang="es-MX" sz="1600" b="0" i="0" u="none" strike="noStrike" baseline="0" dirty="0" smtClean="0">
                <a:solidFill>
                  <a:srgbClr val="C00000"/>
                </a:solidFill>
                <a:latin typeface="Wingdings"/>
              </a:rPr>
              <a:t>o</a:t>
            </a:r>
            <a:r>
              <a:rPr lang="es-MX" sz="1600"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Pérdida de propiedades físicas:</a:t>
            </a:r>
          </a:p>
          <a:p>
            <a:pPr marL="285750" indent="-285750">
              <a:buFont typeface="Wingdings" panose="05000000000000000000" pitchFamily="2" charset="2"/>
              <a:buChar char="§"/>
            </a:pPr>
            <a:r>
              <a:rPr lang="es-MX" sz="2400" b="0" i="0" u="none" strike="noStrike" baseline="0" dirty="0" smtClean="0">
                <a:solidFill>
                  <a:srgbClr val="C00000"/>
                </a:solidFill>
                <a:latin typeface="Comic Sans MS" panose="030F0702030302020204" pitchFamily="66" charset="0"/>
              </a:rPr>
              <a:t> </a:t>
            </a:r>
            <a:r>
              <a:rPr lang="es-MX" sz="2400" b="0" i="0" u="none" strike="noStrike" baseline="0" dirty="0" smtClean="0">
                <a:latin typeface="Comic Sans MS" panose="030F0702030302020204" pitchFamily="66" charset="0"/>
              </a:rPr>
              <a:t>Variaciones en la textura (porosidad,</a:t>
            </a:r>
          </a:p>
          <a:p>
            <a:r>
              <a:rPr lang="es-MX" sz="2400" b="0" i="0" u="none" strike="noStrike" baseline="0" dirty="0" smtClean="0">
                <a:latin typeface="Comic Sans MS" panose="030F0702030302020204" pitchFamily="66" charset="0"/>
              </a:rPr>
              <a:t>permeabilidad) por procesos de</a:t>
            </a:r>
          </a:p>
          <a:p>
            <a:r>
              <a:rPr lang="es-MX" sz="2400" b="0" i="0" u="none" strike="noStrike" baseline="0" dirty="0" smtClean="0">
                <a:latin typeface="Comic Sans MS" panose="030F0702030302020204" pitchFamily="66" charset="0"/>
              </a:rPr>
              <a:t>esponjamiento, compactación, deposición de partículas, formación de costras.</a:t>
            </a:r>
          </a:p>
          <a:p>
            <a:endParaRPr lang="es-MX" sz="2400" b="0" i="0" u="none" strike="noStrike" baseline="0" dirty="0" smtClean="0">
              <a:latin typeface="Comic Sans MS" panose="030F0702030302020204" pitchFamily="66" charset="0"/>
            </a:endParaRPr>
          </a:p>
          <a:p>
            <a:pPr marL="285750" indent="-285750">
              <a:buFont typeface="Wingdings" panose="05000000000000000000" pitchFamily="2" charset="2"/>
              <a:buChar char="§"/>
            </a:pPr>
            <a:r>
              <a:rPr lang="es-MX" sz="2400" b="0" i="0" u="none" strike="noStrike" baseline="0" dirty="0" smtClean="0">
                <a:solidFill>
                  <a:srgbClr val="C00000"/>
                </a:solidFill>
                <a:latin typeface="Comic Sans MS" panose="030F0702030302020204" pitchFamily="66" charset="0"/>
              </a:rPr>
              <a:t> </a:t>
            </a:r>
            <a:r>
              <a:rPr lang="es-MX" sz="2400" b="0" i="0" u="none" strike="noStrike" baseline="0" dirty="0" smtClean="0">
                <a:latin typeface="Comic Sans MS" panose="030F0702030302020204" pitchFamily="66" charset="0"/>
              </a:rPr>
              <a:t>Pérdida de la estructura edáfica por</a:t>
            </a:r>
          </a:p>
          <a:p>
            <a:r>
              <a:rPr lang="es-MX" sz="2400" b="0" i="0" u="none" strike="noStrike" baseline="0" dirty="0" smtClean="0">
                <a:latin typeface="Comic Sans MS" panose="030F0702030302020204" pitchFamily="66" charset="0"/>
              </a:rPr>
              <a:t>compactación, mezcla de horizontes,</a:t>
            </a:r>
          </a:p>
          <a:p>
            <a:r>
              <a:rPr lang="es-MX" sz="2400" b="0" i="0" u="none" strike="noStrike" baseline="0" dirty="0" smtClean="0">
                <a:latin typeface="Comic Sans MS" panose="030F0702030302020204" pitchFamily="66" charset="0"/>
              </a:rPr>
              <a:t>deposición de partículas, etc.</a:t>
            </a:r>
            <a:endParaRPr lang="es-MX" sz="2400" dirty="0">
              <a:latin typeface="Comic Sans MS" panose="030F0702030302020204" pitchFamily="66" charset="0"/>
            </a:endParaRPr>
          </a:p>
        </p:txBody>
      </p:sp>
    </p:spTree>
    <p:extLst>
      <p:ext uri="{BB962C8B-B14F-4D97-AF65-F5344CB8AC3E}">
        <p14:creationId xmlns:p14="http://schemas.microsoft.com/office/powerpoint/2010/main" val="6882412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1720840"/>
            <a:ext cx="6048672" cy="4154984"/>
          </a:xfrm>
          <a:prstGeom prst="rect">
            <a:avLst/>
          </a:prstGeom>
        </p:spPr>
        <p:txBody>
          <a:bodyPr wrap="square">
            <a:spAutoFit/>
          </a:bodyPr>
          <a:lstStyle/>
          <a:p>
            <a:pPr marL="342900" indent="-342900">
              <a:buFont typeface="Wingdings" pitchFamily="2" charset="2"/>
              <a:buChar char="o"/>
            </a:pPr>
            <a:r>
              <a:rPr lang="es-MX" sz="2400" b="0" i="1" u="none" strike="noStrike" baseline="0" dirty="0" smtClean="0">
                <a:latin typeface="Comic Sans MS" panose="030F0702030302020204" pitchFamily="66" charset="0"/>
              </a:rPr>
              <a:t>Pérdida de propiedades físicas:</a:t>
            </a:r>
          </a:p>
          <a:p>
            <a:endParaRPr lang="es-MX" sz="2400" b="0" i="1" u="none" strike="noStrike" baseline="0" dirty="0" smtClean="0">
              <a:solidFill>
                <a:srgbClr val="C00000"/>
              </a:solidFill>
              <a:latin typeface="Comic Sans MS" panose="030F0702030302020204" pitchFamily="66" charset="0"/>
            </a:endParaRPr>
          </a:p>
          <a:p>
            <a:pPr marL="342900" indent="-342900">
              <a:buFont typeface="Wingdings" panose="05000000000000000000" pitchFamily="2" charset="2"/>
              <a:buChar char="§"/>
            </a:pPr>
            <a:r>
              <a:rPr lang="es-MX" sz="2400" b="0" i="0" u="none" strike="noStrike" baseline="0" dirty="0" smtClean="0">
                <a:latin typeface="Comic Sans MS" panose="030F0702030302020204" pitchFamily="66" charset="0"/>
              </a:rPr>
              <a:t>Variaciones en el régimen hídrico del</a:t>
            </a:r>
          </a:p>
          <a:p>
            <a:r>
              <a:rPr lang="es-MX" sz="2400" b="0" i="0" u="none" strike="noStrike" baseline="0" dirty="0" smtClean="0">
                <a:latin typeface="Comic Sans MS" panose="030F0702030302020204" pitchFamily="66" charset="0"/>
              </a:rPr>
              <a:t>suelo por alteraciones en el nivel</a:t>
            </a:r>
          </a:p>
          <a:p>
            <a:r>
              <a:rPr lang="es-MX" sz="2400" b="0" i="0" u="none" strike="noStrike" baseline="0" dirty="0" smtClean="0">
                <a:latin typeface="Comic Sans MS" panose="030F0702030302020204" pitchFamily="66" charset="0"/>
              </a:rPr>
              <a:t>freático, y variaciones texturales y</a:t>
            </a:r>
          </a:p>
          <a:p>
            <a:r>
              <a:rPr lang="es-MX" sz="2400" b="0" i="0" u="none" strike="noStrike" baseline="0" dirty="0" smtClean="0">
                <a:latin typeface="Comic Sans MS" panose="030F0702030302020204" pitchFamily="66" charset="0"/>
              </a:rPr>
              <a:t>estructurales.</a:t>
            </a:r>
          </a:p>
          <a:p>
            <a:endParaRPr lang="es-MX" sz="2400" b="0" i="0"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es-MX" sz="2400" b="0" i="0" u="none" strike="noStrike" baseline="0" dirty="0" smtClean="0">
                <a:latin typeface="Comic Sans MS" panose="030F0702030302020204" pitchFamily="66" charset="0"/>
              </a:rPr>
              <a:t> Pérdida física de suelo por extracción </a:t>
            </a:r>
            <a:r>
              <a:rPr lang="es-MX" sz="2400" b="0" i="0" u="none" strike="noStrike" baseline="0" dirty="0" smtClean="0">
                <a:latin typeface="Comic Sans MS" panose="030F0702030302020204" pitchFamily="66" charset="0"/>
              </a:rPr>
              <a:t>y arranque</a:t>
            </a:r>
            <a:r>
              <a:rPr lang="es-MX" sz="2400" b="0" i="0" u="none" strike="noStrike" baseline="0" dirty="0" smtClean="0">
                <a:latin typeface="Comic Sans MS" panose="030F0702030302020204" pitchFamily="66" charset="0"/>
              </a:rPr>
              <a:t>, acumulación de vertidos</a:t>
            </a:r>
          </a:p>
          <a:p>
            <a:r>
              <a:rPr lang="es-MX" sz="2400" b="0" i="0" u="none" strike="noStrike" baseline="0" dirty="0" smtClean="0">
                <a:latin typeface="Comic Sans MS" panose="030F0702030302020204" pitchFamily="66" charset="0"/>
              </a:rPr>
              <a:t>(escombreras y balsas) o construcción de</a:t>
            </a:r>
          </a:p>
          <a:p>
            <a:r>
              <a:rPr lang="es-MX" sz="2400" b="0" i="0" u="none" strike="noStrike" baseline="0" dirty="0" smtClean="0">
                <a:latin typeface="Comic Sans MS" panose="030F0702030302020204" pitchFamily="66" charset="0"/>
              </a:rPr>
              <a:t>infraestructuras. Por erosión inducida</a:t>
            </a:r>
            <a:endParaRPr lang="es-MX" sz="2400" dirty="0">
              <a:latin typeface="Comic Sans MS" panose="030F0702030302020204" pitchFamily="66" charset="0"/>
            </a:endParaRPr>
          </a:p>
        </p:txBody>
      </p:sp>
      <p:sp>
        <p:nvSpPr>
          <p:cNvPr id="3" name="2 Rectángulo"/>
          <p:cNvSpPr/>
          <p:nvPr/>
        </p:nvSpPr>
        <p:spPr>
          <a:xfrm>
            <a:off x="899592" y="300011"/>
            <a:ext cx="7344816"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dirty="0">
              <a:solidFill>
                <a:srgbClr val="C1C1C1"/>
              </a:solidFill>
              <a:latin typeface="Comic Sans MS" panose="030F0702030302020204" pitchFamily="66" charset="0"/>
            </a:endParaRPr>
          </a:p>
          <a:p>
            <a:r>
              <a:rPr lang="es-MX" sz="2800" dirty="0" smtClean="0">
                <a:solidFill>
                  <a:srgbClr val="C00000"/>
                </a:solidFill>
                <a:latin typeface="Comic Sans MS" panose="030F0702030302020204" pitchFamily="66" charset="0"/>
              </a:rPr>
              <a:t>Suelos</a:t>
            </a:r>
            <a:endParaRPr lang="es-MX"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786647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916832"/>
            <a:ext cx="814387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5" y="3861048"/>
            <a:ext cx="81438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403648" y="476672"/>
            <a:ext cx="7740352"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b="0" i="0" u="none" strike="noStrike" baseline="0" dirty="0" smtClean="0">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Suelos</a:t>
            </a:r>
            <a:endParaRPr lang="es-MX" sz="2800" dirty="0">
              <a:solidFill>
                <a:srgbClr val="C00000"/>
              </a:solidFill>
              <a:latin typeface="Comic Sans MS" panose="030F0702030302020204" pitchFamily="66" charset="0"/>
            </a:endParaRPr>
          </a:p>
        </p:txBody>
      </p:sp>
      <p:sp>
        <p:nvSpPr>
          <p:cNvPr id="3" name="2 Rectángulo"/>
          <p:cNvSpPr/>
          <p:nvPr/>
        </p:nvSpPr>
        <p:spPr>
          <a:xfrm>
            <a:off x="6228184" y="5661248"/>
            <a:ext cx="2153154" cy="369332"/>
          </a:xfrm>
          <a:prstGeom prst="rect">
            <a:avLst/>
          </a:prstGeom>
        </p:spPr>
        <p:txBody>
          <a:bodyPr wrap="none">
            <a:spAutoFit/>
          </a:bodyPr>
          <a:lstStyle/>
          <a:p>
            <a:r>
              <a:rPr lang="es-MX" dirty="0" smtClean="0"/>
              <a:t>Chuquicamata (Chile</a:t>
            </a:r>
            <a:endParaRPr lang="es-MX" dirty="0"/>
          </a:p>
        </p:txBody>
      </p:sp>
    </p:spTree>
    <p:extLst>
      <p:ext uri="{BB962C8B-B14F-4D97-AF65-F5344CB8AC3E}">
        <p14:creationId xmlns:p14="http://schemas.microsoft.com/office/powerpoint/2010/main" val="12074243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620688"/>
            <a:ext cx="7344816" cy="523220"/>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endParaRPr lang="es-MX" sz="2800" dirty="0">
              <a:latin typeface="Comic Sans MS" panose="030F0702030302020204" pitchFamily="66" charset="0"/>
            </a:endParaRPr>
          </a:p>
        </p:txBody>
      </p:sp>
      <p:sp>
        <p:nvSpPr>
          <p:cNvPr id="3" name="2 Rectángulo"/>
          <p:cNvSpPr/>
          <p:nvPr/>
        </p:nvSpPr>
        <p:spPr>
          <a:xfrm>
            <a:off x="1403648" y="1126287"/>
            <a:ext cx="1277914" cy="523220"/>
          </a:xfrm>
          <a:prstGeom prst="rect">
            <a:avLst/>
          </a:prstGeom>
        </p:spPr>
        <p:txBody>
          <a:bodyPr wrap="none">
            <a:spAutoFit/>
          </a:bodyPr>
          <a:lstStyle/>
          <a:p>
            <a:r>
              <a:rPr lang="es-MX" sz="2800" b="0" i="0" u="none" strike="noStrike" baseline="0" dirty="0" smtClean="0">
                <a:solidFill>
                  <a:srgbClr val="C00000"/>
                </a:solidFill>
                <a:latin typeface="Comic Sans MS" panose="030F0702030302020204" pitchFamily="66" charset="0"/>
              </a:rPr>
              <a:t>Suelos</a:t>
            </a:r>
            <a:endParaRPr lang="es-MX" sz="2800" dirty="0">
              <a:solidFill>
                <a:srgbClr val="C00000"/>
              </a:solidFill>
              <a:latin typeface="Comic Sans MS" panose="030F0702030302020204" pitchFamily="66" charset="0"/>
            </a:endParaRPr>
          </a:p>
        </p:txBody>
      </p:sp>
      <p:sp>
        <p:nvSpPr>
          <p:cNvPr id="4" name="3 Rectángulo"/>
          <p:cNvSpPr/>
          <p:nvPr/>
        </p:nvSpPr>
        <p:spPr>
          <a:xfrm>
            <a:off x="1403648" y="1772816"/>
            <a:ext cx="5760640" cy="3539430"/>
          </a:xfrm>
          <a:prstGeom prst="rect">
            <a:avLst/>
          </a:prstGeom>
        </p:spPr>
        <p:txBody>
          <a:bodyPr wrap="square">
            <a:spAutoFit/>
          </a:bodyPr>
          <a:lstStyle/>
          <a:p>
            <a:pPr marL="342900" indent="-342900">
              <a:buFont typeface="Wingdings" pitchFamily="2" charset="2"/>
              <a:buChar char="o"/>
            </a:pPr>
            <a:r>
              <a:rPr lang="es-MX" sz="2800" b="0" i="1" u="none" strike="noStrike" baseline="0" dirty="0" smtClean="0">
                <a:latin typeface="Comic Sans MS" panose="030F0702030302020204" pitchFamily="66" charset="0"/>
              </a:rPr>
              <a:t>Pérdida de propiedades físicas:</a:t>
            </a:r>
          </a:p>
          <a:p>
            <a:endParaRPr lang="es-MX" sz="2800" b="0" i="1" u="none" strike="noStrike" baseline="0" dirty="0" smtClean="0">
              <a:solidFill>
                <a:srgbClr val="C00000"/>
              </a:solidFill>
              <a:latin typeface="Comic Sans MS" panose="030F0702030302020204" pitchFamily="66" charset="0"/>
            </a:endParaRPr>
          </a:p>
          <a:p>
            <a:pPr marL="342900" indent="-342900">
              <a:buFont typeface="Wingdings" pitchFamily="2" charset="2"/>
              <a:buChar char="n"/>
            </a:pPr>
            <a:r>
              <a:rPr lang="es-MX" sz="2800" b="0" i="0" u="none" strike="noStrike" baseline="0" dirty="0" smtClean="0">
                <a:latin typeface="Comic Sans MS" panose="030F0702030302020204" pitchFamily="66" charset="0"/>
              </a:rPr>
              <a:t>Alteraciones en la </a:t>
            </a:r>
            <a:r>
              <a:rPr lang="es-MX" sz="2800" b="0" i="0" u="none" strike="noStrike" baseline="0" dirty="0" err="1" smtClean="0">
                <a:latin typeface="Comic Sans MS" panose="030F0702030302020204" pitchFamily="66" charset="0"/>
              </a:rPr>
              <a:t>horizonación</a:t>
            </a:r>
            <a:r>
              <a:rPr lang="es-MX" sz="2800" b="0" i="0" u="none" strike="noStrike" baseline="0" dirty="0" smtClean="0">
                <a:latin typeface="Comic Sans MS" panose="030F0702030302020204" pitchFamily="66" charset="0"/>
              </a:rPr>
              <a:t> por arranque y/o mezcla de horizontes, deposición de vertidos y polvo. Pérdida de los horizontes superficiales por erosión inducida.</a:t>
            </a:r>
            <a:endParaRPr lang="es-MX" sz="2800" dirty="0">
              <a:latin typeface="Comic Sans MS" panose="030F0702030302020204" pitchFamily="66" charset="0"/>
            </a:endParaRPr>
          </a:p>
        </p:txBody>
      </p:sp>
    </p:spTree>
    <p:extLst>
      <p:ext uri="{BB962C8B-B14F-4D97-AF65-F5344CB8AC3E}">
        <p14:creationId xmlns:p14="http://schemas.microsoft.com/office/powerpoint/2010/main" val="23277312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188640"/>
            <a:ext cx="7560840"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b="0" i="0" u="none" strike="noStrike" baseline="0" dirty="0" smtClean="0">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Suelos</a:t>
            </a:r>
            <a:endParaRPr lang="es-MX" sz="2800" dirty="0">
              <a:solidFill>
                <a:srgbClr val="C00000"/>
              </a:solidFill>
              <a:latin typeface="Comic Sans MS" panose="030F0702030302020204" pitchFamily="66" charset="0"/>
            </a:endParaRPr>
          </a:p>
        </p:txBody>
      </p:sp>
      <p:sp>
        <p:nvSpPr>
          <p:cNvPr id="3" name="2 Rectángulo"/>
          <p:cNvSpPr/>
          <p:nvPr/>
        </p:nvSpPr>
        <p:spPr>
          <a:xfrm>
            <a:off x="1039570" y="1772816"/>
            <a:ext cx="7632848" cy="4401205"/>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800" b="0" i="1" u="none" strike="noStrike" baseline="0" dirty="0" smtClean="0">
                <a:latin typeface="Comic Sans MS" panose="030F0702030302020204" pitchFamily="66" charset="0"/>
              </a:rPr>
              <a:t>Pérdida de propiedades químicas:</a:t>
            </a:r>
          </a:p>
          <a:p>
            <a:pPr marL="342900" indent="-342900">
              <a:buFont typeface="Wingdings" panose="05000000000000000000" pitchFamily="2" charset="2"/>
              <a:buChar char="§"/>
            </a:pPr>
            <a:r>
              <a:rPr lang="es-MX" sz="2800" b="0" i="0" u="none" strike="noStrike" baseline="0" dirty="0" smtClean="0">
                <a:latin typeface="Comic Sans MS" panose="030F0702030302020204" pitchFamily="66" charset="0"/>
              </a:rPr>
              <a:t> Contaminación por metales pesados</a:t>
            </a:r>
          </a:p>
          <a:p>
            <a:r>
              <a:rPr lang="pt-BR" sz="2800" b="0" i="0" u="none" strike="noStrike" baseline="0" dirty="0" smtClean="0">
                <a:latin typeface="Comic Sans MS" panose="030F0702030302020204" pitchFamily="66" charset="0"/>
              </a:rPr>
              <a:t>(Cu, </a:t>
            </a:r>
            <a:r>
              <a:rPr lang="pt-BR" sz="2800" b="0" i="0" u="none" strike="noStrike" baseline="0" dirty="0" err="1" smtClean="0">
                <a:latin typeface="Comic Sans MS" panose="030F0702030302020204" pitchFamily="66" charset="0"/>
              </a:rPr>
              <a:t>Pb</a:t>
            </a:r>
            <a:r>
              <a:rPr lang="pt-BR" sz="2800" b="0" i="0" u="none" strike="noStrike" baseline="0" dirty="0" smtClean="0">
                <a:latin typeface="Comic Sans MS" panose="030F0702030302020204" pitchFamily="66" charset="0"/>
              </a:rPr>
              <a:t>, </a:t>
            </a:r>
            <a:r>
              <a:rPr lang="pt-BR" sz="2800" b="0" i="0" u="none" strike="noStrike" baseline="0" dirty="0" err="1" smtClean="0">
                <a:latin typeface="Comic Sans MS" panose="030F0702030302020204" pitchFamily="66" charset="0"/>
              </a:rPr>
              <a:t>Cd</a:t>
            </a:r>
            <a:r>
              <a:rPr lang="pt-BR" sz="2800" b="0" i="0" u="none" strike="noStrike" baseline="0" dirty="0" smtClean="0">
                <a:latin typeface="Comic Sans MS" panose="030F0702030302020204" pitchFamily="66" charset="0"/>
              </a:rPr>
              <a:t>, Hg, </a:t>
            </a:r>
            <a:r>
              <a:rPr lang="pt-BR" sz="2800" b="0" i="0" u="none" strike="noStrike" baseline="0" dirty="0" err="1" smtClean="0">
                <a:latin typeface="Comic Sans MS" panose="030F0702030302020204" pitchFamily="66" charset="0"/>
              </a:rPr>
              <a:t>etc</a:t>
            </a:r>
            <a:r>
              <a:rPr lang="pt-BR" sz="2800" b="0" i="0" u="none" strike="noStrike" baseline="0" dirty="0" smtClean="0">
                <a:latin typeface="Comic Sans MS" panose="030F0702030302020204" pitchFamily="66" charset="0"/>
              </a:rPr>
              <a:t>), metaloides (As) e</a:t>
            </a:r>
          </a:p>
          <a:p>
            <a:r>
              <a:rPr lang="es-MX" sz="2800" b="0" i="0" u="none" strike="noStrike" baseline="0" dirty="0" smtClean="0">
                <a:latin typeface="Comic Sans MS" panose="030F0702030302020204" pitchFamily="66" charset="0"/>
              </a:rPr>
              <a:t>hidrocarburos generada por efluentes</a:t>
            </a:r>
          </a:p>
          <a:p>
            <a:r>
              <a:rPr lang="es-MX" sz="2800" b="0" i="0" u="none" strike="noStrike" baseline="0" dirty="0" smtClean="0">
                <a:latin typeface="Comic Sans MS" panose="030F0702030302020204" pitchFamily="66" charset="0"/>
              </a:rPr>
              <a:t>líquidos y sólidos.</a:t>
            </a:r>
          </a:p>
          <a:p>
            <a:endParaRPr lang="es-MX" sz="2800" b="0" i="0"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es-MX" sz="2800" b="0" i="0" u="none" strike="noStrike" baseline="0" dirty="0" smtClean="0">
                <a:latin typeface="Comic Sans MS" panose="030F0702030302020204" pitchFamily="66" charset="0"/>
              </a:rPr>
              <a:t> Acidificación por acumulación y</a:t>
            </a:r>
          </a:p>
          <a:p>
            <a:r>
              <a:rPr lang="es-MX" sz="2800" b="0" i="0" u="none" strike="noStrike" baseline="0" dirty="0" smtClean="0">
                <a:latin typeface="Comic Sans MS" panose="030F0702030302020204" pitchFamily="66" charset="0"/>
              </a:rPr>
              <a:t>oxidación de sulfuros y </a:t>
            </a:r>
            <a:r>
              <a:rPr lang="es-MX" sz="2800" b="0" i="0" u="none" strike="noStrike" baseline="0" dirty="0" smtClean="0">
                <a:solidFill>
                  <a:srgbClr val="C00000"/>
                </a:solidFill>
                <a:latin typeface="Comic Sans MS" panose="030F0702030302020204" pitchFamily="66" charset="0"/>
              </a:rPr>
              <a:t>drenaje ácido.</a:t>
            </a:r>
          </a:p>
          <a:p>
            <a:endParaRPr lang="es-MX" sz="2800" b="0" i="0"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es-MX" sz="2800" b="0" i="0" u="none" strike="noStrike" baseline="0" dirty="0" smtClean="0">
                <a:latin typeface="Comic Sans MS" panose="030F0702030302020204" pitchFamily="66" charset="0"/>
              </a:rPr>
              <a:t>Adición de sales al suelo (sulfatos).</a:t>
            </a:r>
            <a:endParaRPr lang="es-MX" sz="2800" dirty="0">
              <a:latin typeface="Comic Sans MS" panose="030F0702030302020204" pitchFamily="66" charset="0"/>
            </a:endParaRPr>
          </a:p>
        </p:txBody>
      </p:sp>
    </p:spTree>
    <p:extLst>
      <p:ext uri="{BB962C8B-B14F-4D97-AF65-F5344CB8AC3E}">
        <p14:creationId xmlns:p14="http://schemas.microsoft.com/office/powerpoint/2010/main" val="25484834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96045"/>
            <a:ext cx="58959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454889"/>
            <a:ext cx="383857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043608" y="1700808"/>
            <a:ext cx="2745303" cy="369332"/>
          </a:xfrm>
          <a:prstGeom prst="rect">
            <a:avLst/>
          </a:prstGeom>
        </p:spPr>
        <p:txBody>
          <a:bodyPr wrap="none">
            <a:spAutoFit/>
          </a:bodyPr>
          <a:lstStyle/>
          <a:p>
            <a:r>
              <a:rPr lang="es-MX" b="1" dirty="0">
                <a:solidFill>
                  <a:schemeClr val="bg1"/>
                </a:solidFill>
              </a:rPr>
              <a:t>Mina Sur (Calama, Chile)</a:t>
            </a:r>
            <a:endParaRPr lang="es-MX" dirty="0">
              <a:solidFill>
                <a:schemeClr val="bg1"/>
              </a:solidFill>
            </a:endParaRPr>
          </a:p>
        </p:txBody>
      </p:sp>
      <p:sp>
        <p:nvSpPr>
          <p:cNvPr id="3" name="2 Rectángulo"/>
          <p:cNvSpPr/>
          <p:nvPr/>
        </p:nvSpPr>
        <p:spPr>
          <a:xfrm>
            <a:off x="1043608" y="116632"/>
            <a:ext cx="7920880" cy="1384995"/>
          </a:xfrm>
          <a:prstGeom prst="rect">
            <a:avLst/>
          </a:prstGeom>
        </p:spPr>
        <p:txBody>
          <a:bodyPr wrap="square">
            <a:spAutoFit/>
          </a:bodyPr>
          <a:lstStyle/>
          <a:p>
            <a:r>
              <a:rPr lang="es-MX" sz="2800" dirty="0" smtClean="0">
                <a:latin typeface="Comic Sans MS" panose="030F0702030302020204" pitchFamily="66" charset="0"/>
              </a:rPr>
              <a:t>Impactos de la minería en el medio natural</a:t>
            </a:r>
          </a:p>
          <a:p>
            <a:endParaRPr lang="es-MX" sz="2800" dirty="0" smtClean="0">
              <a:latin typeface="Comic Sans MS" panose="030F0702030302020204" pitchFamily="66" charset="0"/>
            </a:endParaRPr>
          </a:p>
          <a:p>
            <a:r>
              <a:rPr lang="es-MX" sz="2800" dirty="0" smtClean="0">
                <a:solidFill>
                  <a:srgbClr val="C00000"/>
                </a:solidFill>
                <a:latin typeface="Comic Sans MS" panose="030F0702030302020204" pitchFamily="66" charset="0"/>
              </a:rPr>
              <a:t>Suelos</a:t>
            </a:r>
            <a:endParaRPr lang="es-MX"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6633775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476672"/>
            <a:ext cx="7560840"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b="0" i="0" u="none" strike="noStrike" baseline="0" dirty="0" smtClean="0">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Aguas</a:t>
            </a:r>
            <a:endParaRPr lang="es-MX" sz="2800" dirty="0">
              <a:solidFill>
                <a:srgbClr val="C00000"/>
              </a:solidFill>
              <a:latin typeface="Comic Sans MS" panose="030F0702030302020204" pitchFamily="66" charset="0"/>
            </a:endParaRPr>
          </a:p>
        </p:txBody>
      </p:sp>
      <p:sp>
        <p:nvSpPr>
          <p:cNvPr id="3" name="2 Rectángulo"/>
          <p:cNvSpPr/>
          <p:nvPr/>
        </p:nvSpPr>
        <p:spPr>
          <a:xfrm>
            <a:off x="1691680" y="2235636"/>
            <a:ext cx="6624736" cy="3785652"/>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Alteraciones en la dinámica fluvial:</a:t>
            </a:r>
          </a:p>
          <a:p>
            <a:pPr marL="342900" indent="-342900">
              <a:buFont typeface="Wingdings" panose="05000000000000000000" pitchFamily="2" charset="2"/>
              <a:buChar char="§"/>
            </a:pPr>
            <a:r>
              <a:rPr lang="es-MX" sz="2400" b="0" i="0" u="none" strike="noStrike" baseline="0" dirty="0" smtClean="0">
                <a:latin typeface="Comic Sans MS" panose="030F0702030302020204" pitchFamily="66" charset="0"/>
              </a:rPr>
              <a:t>Variación del perfil y trazado de la</a:t>
            </a:r>
          </a:p>
          <a:p>
            <a:r>
              <a:rPr lang="es-MX" sz="2400" b="0" i="0" u="none" strike="noStrike" baseline="0" dirty="0" smtClean="0">
                <a:latin typeface="Comic Sans MS" panose="030F0702030302020204" pitchFamily="66" charset="0"/>
              </a:rPr>
              <a:t>corriente fluvial, variaciones en el nivel</a:t>
            </a:r>
          </a:p>
          <a:p>
            <a:r>
              <a:rPr lang="es-MX" sz="2400" b="0" i="0" u="none" strike="noStrike" baseline="0" dirty="0" smtClean="0">
                <a:latin typeface="Comic Sans MS" panose="030F0702030302020204" pitchFamily="66" charset="0"/>
              </a:rPr>
              <a:t>de base local, alteración en la dinámica</a:t>
            </a:r>
          </a:p>
          <a:p>
            <a:r>
              <a:rPr lang="es-MX" sz="2400" b="0" i="0" u="none" strike="noStrike" baseline="0" dirty="0" smtClean="0">
                <a:latin typeface="Comic Sans MS" panose="030F0702030302020204" pitchFamily="66" charset="0"/>
              </a:rPr>
              <a:t>(variaciones en las tasas de</a:t>
            </a:r>
          </a:p>
          <a:p>
            <a:r>
              <a:rPr lang="es-MX" sz="2400" b="0" i="0" u="none" strike="noStrike" baseline="0" dirty="0" smtClean="0">
                <a:latin typeface="Comic Sans MS" panose="030F0702030302020204" pitchFamily="66" charset="0"/>
              </a:rPr>
              <a:t>erosión/sedimentación) en el perfil</a:t>
            </a:r>
          </a:p>
          <a:p>
            <a:r>
              <a:rPr lang="es-MX" sz="2400" b="0" i="0" u="none" strike="noStrike" baseline="0" dirty="0" smtClean="0">
                <a:latin typeface="Comic Sans MS" panose="030F0702030302020204" pitchFamily="66" charset="0"/>
              </a:rPr>
              <a:t>(aguas abajo y aguas arriba) por</a:t>
            </a:r>
          </a:p>
          <a:p>
            <a:r>
              <a:rPr lang="es-MX" sz="2400" b="0" i="0" u="none" strike="noStrike" baseline="0" dirty="0" smtClean="0">
                <a:latin typeface="Comic Sans MS" panose="030F0702030302020204" pitchFamily="66" charset="0"/>
              </a:rPr>
              <a:t>excavaciones, diques y represas.</a:t>
            </a:r>
          </a:p>
          <a:p>
            <a:r>
              <a:rPr lang="es-MX" sz="2400" b="0" i="0" u="none" strike="noStrike" baseline="0" dirty="0" smtClean="0">
                <a:latin typeface="Comic Sans MS" panose="030F0702030302020204" pitchFamily="66" charset="0"/>
              </a:rPr>
              <a:t>Aumento de la peligrosidad de</a:t>
            </a:r>
          </a:p>
          <a:p>
            <a:r>
              <a:rPr lang="es-MX" sz="2400" b="0" i="0" u="none" strike="noStrike" baseline="0" dirty="0" smtClean="0">
                <a:latin typeface="Comic Sans MS" panose="030F0702030302020204" pitchFamily="66" charset="0"/>
              </a:rPr>
              <a:t>inundación.</a:t>
            </a:r>
            <a:endParaRPr lang="es-MX" sz="2400" dirty="0">
              <a:latin typeface="Comic Sans MS" panose="030F0702030302020204" pitchFamily="66" charset="0"/>
            </a:endParaRPr>
          </a:p>
        </p:txBody>
      </p:sp>
    </p:spTree>
    <p:extLst>
      <p:ext uri="{BB962C8B-B14F-4D97-AF65-F5344CB8AC3E}">
        <p14:creationId xmlns:p14="http://schemas.microsoft.com/office/powerpoint/2010/main" val="11676570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71141"/>
            <a:ext cx="6238875"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043608" y="75982"/>
            <a:ext cx="8928992"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b="0" i="0" u="none" strike="noStrike" baseline="0" dirty="0" smtClean="0">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Aguas</a:t>
            </a:r>
            <a:endParaRPr lang="es-MX" sz="2800" dirty="0">
              <a:solidFill>
                <a:srgbClr val="C00000"/>
              </a:solidFill>
              <a:latin typeface="Comic Sans MS" panose="030F0702030302020204" pitchFamily="66" charset="0"/>
            </a:endParaRPr>
          </a:p>
        </p:txBody>
      </p:sp>
      <p:sp>
        <p:nvSpPr>
          <p:cNvPr id="3" name="2 Rectángulo"/>
          <p:cNvSpPr/>
          <p:nvPr/>
        </p:nvSpPr>
        <p:spPr>
          <a:xfrm>
            <a:off x="1547664" y="1628800"/>
            <a:ext cx="3736920" cy="369332"/>
          </a:xfrm>
          <a:prstGeom prst="rect">
            <a:avLst/>
          </a:prstGeom>
        </p:spPr>
        <p:txBody>
          <a:bodyPr wrap="none">
            <a:spAutoFit/>
          </a:bodyPr>
          <a:lstStyle/>
          <a:p>
            <a:r>
              <a:rPr lang="es-MX" b="1" i="0" u="none" strike="noStrike" baseline="0" dirty="0" smtClean="0">
                <a:solidFill>
                  <a:srgbClr val="FFFFFF"/>
                </a:solidFill>
                <a:latin typeface="Arial"/>
              </a:rPr>
              <a:t>Mina Brillador (La Serena, Chile)</a:t>
            </a:r>
            <a:endParaRPr lang="es-MX" dirty="0"/>
          </a:p>
        </p:txBody>
      </p:sp>
    </p:spTree>
    <p:extLst>
      <p:ext uri="{BB962C8B-B14F-4D97-AF65-F5344CB8AC3E}">
        <p14:creationId xmlns:p14="http://schemas.microsoft.com/office/powerpoint/2010/main" val="3363658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31640" y="476672"/>
            <a:ext cx="3269228" cy="369332"/>
          </a:xfrm>
          <a:prstGeom prst="rect">
            <a:avLst/>
          </a:prstGeom>
        </p:spPr>
        <p:txBody>
          <a:bodyPr wrap="none">
            <a:spAutoFit/>
          </a:bodyPr>
          <a:lstStyle/>
          <a:p>
            <a:r>
              <a:rPr lang="es-MX" b="1" i="0" dirty="0" smtClean="0">
                <a:solidFill>
                  <a:srgbClr val="000000"/>
                </a:solidFill>
                <a:effectLst/>
                <a:latin typeface="Franklin Gothic Book" panose="020B0503020102020204" pitchFamily="34" charset="0"/>
              </a:rPr>
              <a:t>Acción sobre Napa Subterránea</a:t>
            </a:r>
            <a:endParaRPr lang="es-MX" dirty="0">
              <a:latin typeface="Franklin Gothic Book" panose="020B0503020102020204" pitchFamily="34" charset="0"/>
            </a:endParaRPr>
          </a:p>
        </p:txBody>
      </p:sp>
      <p:pic>
        <p:nvPicPr>
          <p:cNvPr id="3076" name="Picture 4" descr="http://htmlimg2.scribdassets.com/1xft0tbb0gcwr5a/images/2-375d0e3e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154" y="260648"/>
            <a:ext cx="6829425" cy="593407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53174" y="3227685"/>
            <a:ext cx="1947200" cy="369332"/>
          </a:xfrm>
          <a:prstGeom prst="rect">
            <a:avLst/>
          </a:prstGeom>
          <a:noFill/>
        </p:spPr>
        <p:txBody>
          <a:bodyPr wrap="none" rtlCol="0">
            <a:spAutoFit/>
          </a:bodyPr>
          <a:lstStyle/>
          <a:p>
            <a:r>
              <a:rPr lang="es-MX" b="1" dirty="0" smtClean="0">
                <a:latin typeface="Franklin Gothic Book" panose="020B0503020102020204" pitchFamily="34" charset="0"/>
              </a:rPr>
              <a:t>Napa subterránea</a:t>
            </a:r>
            <a:endParaRPr lang="es-MX" b="1" dirty="0">
              <a:latin typeface="Franklin Gothic Book" panose="020B0503020102020204" pitchFamily="34" charset="0"/>
            </a:endParaRPr>
          </a:p>
        </p:txBody>
      </p:sp>
      <p:sp>
        <p:nvSpPr>
          <p:cNvPr id="4" name="3 CuadroTexto"/>
          <p:cNvSpPr txBox="1"/>
          <p:nvPr/>
        </p:nvSpPr>
        <p:spPr>
          <a:xfrm>
            <a:off x="303170" y="5723964"/>
            <a:ext cx="1242969" cy="369332"/>
          </a:xfrm>
          <a:prstGeom prst="rect">
            <a:avLst/>
          </a:prstGeom>
          <a:noFill/>
        </p:spPr>
        <p:txBody>
          <a:bodyPr wrap="none" rtlCol="0">
            <a:spAutoFit/>
          </a:bodyPr>
          <a:lstStyle/>
          <a:p>
            <a:r>
              <a:rPr lang="es-MX" b="1" dirty="0" smtClean="0">
                <a:latin typeface="Franklin Gothic Book" panose="020B0503020102020204" pitchFamily="34" charset="0"/>
              </a:rPr>
              <a:t>Yacimiento</a:t>
            </a:r>
            <a:endParaRPr lang="es-MX" b="1" dirty="0">
              <a:latin typeface="Franklin Gothic Book" panose="020B0503020102020204" pitchFamily="34" charset="0"/>
            </a:endParaRPr>
          </a:p>
        </p:txBody>
      </p:sp>
    </p:spTree>
    <p:extLst>
      <p:ext uri="{BB962C8B-B14F-4D97-AF65-F5344CB8AC3E}">
        <p14:creationId xmlns:p14="http://schemas.microsoft.com/office/powerpoint/2010/main" val="3128060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41376" y="151179"/>
            <a:ext cx="7416824"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b="0" i="0" u="none" strike="noStrike" baseline="0" dirty="0" smtClean="0">
              <a:solidFill>
                <a:srgbClr val="C1C1C1"/>
              </a:solidFill>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Aguas</a:t>
            </a:r>
            <a:endParaRPr lang="es-MX" sz="2800" dirty="0">
              <a:solidFill>
                <a:srgbClr val="C00000"/>
              </a:solidFill>
              <a:latin typeface="Comic Sans MS" panose="030F0702030302020204" pitchFamily="66" charset="0"/>
            </a:endParaRPr>
          </a:p>
        </p:txBody>
      </p:sp>
      <p:sp>
        <p:nvSpPr>
          <p:cNvPr id="3" name="2 Rectángulo"/>
          <p:cNvSpPr/>
          <p:nvPr/>
        </p:nvSpPr>
        <p:spPr>
          <a:xfrm>
            <a:off x="1763688" y="1536174"/>
            <a:ext cx="5760640" cy="2308324"/>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Alteraciones en la dinámica fluvial:</a:t>
            </a:r>
          </a:p>
          <a:p>
            <a:pPr marL="342900" indent="-342900">
              <a:buFont typeface="Wingdings" panose="05000000000000000000" pitchFamily="2" charset="2"/>
              <a:buChar char="§"/>
            </a:pPr>
            <a:r>
              <a:rPr lang="es-MX" sz="2400" b="0" i="0" u="none" strike="noStrike" baseline="0" dirty="0" smtClean="0">
                <a:latin typeface="Comic Sans MS" panose="030F0702030302020204" pitchFamily="66" charset="0"/>
              </a:rPr>
              <a:t> Incorporación de partículas sólidas en la corriente, aumento de la carga de fondo y en suspensión, incremento en las tasas de sedimentación aguas abajo</a:t>
            </a:r>
            <a:endParaRPr lang="es-MX" sz="2400" dirty="0">
              <a:latin typeface="Comic Sans MS" panose="030F0702030302020204" pitchFamily="66"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964" y="4077072"/>
            <a:ext cx="353377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6372200" y="5021657"/>
            <a:ext cx="4572000" cy="923330"/>
          </a:xfrm>
          <a:prstGeom prst="rect">
            <a:avLst/>
          </a:prstGeom>
        </p:spPr>
        <p:txBody>
          <a:bodyPr>
            <a:spAutoFit/>
          </a:bodyPr>
          <a:lstStyle/>
          <a:p>
            <a:r>
              <a:rPr lang="es-MX" b="1" i="0" u="none" strike="noStrike" baseline="0" dirty="0" smtClean="0">
                <a:latin typeface="Arial"/>
              </a:rPr>
              <a:t>Mina Brillador</a:t>
            </a:r>
          </a:p>
          <a:p>
            <a:r>
              <a:rPr lang="es-MX" b="1" i="0" u="none" strike="noStrike" baseline="0" dirty="0" smtClean="0">
                <a:latin typeface="Arial"/>
              </a:rPr>
              <a:t>(La Serena,</a:t>
            </a:r>
          </a:p>
          <a:p>
            <a:r>
              <a:rPr lang="es-MX" b="1" i="0" u="none" strike="noStrike" baseline="0" dirty="0" smtClean="0">
                <a:latin typeface="Arial"/>
              </a:rPr>
              <a:t>Chile)</a:t>
            </a:r>
            <a:endParaRPr lang="es-MX" dirty="0"/>
          </a:p>
        </p:txBody>
      </p:sp>
    </p:spTree>
    <p:extLst>
      <p:ext uri="{BB962C8B-B14F-4D97-AF65-F5344CB8AC3E}">
        <p14:creationId xmlns:p14="http://schemas.microsoft.com/office/powerpoint/2010/main" val="26646192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389274"/>
            <a:ext cx="7704856" cy="1754326"/>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dirty="0">
              <a:solidFill>
                <a:srgbClr val="C1C1C1"/>
              </a:solidFill>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Aguas</a:t>
            </a:r>
          </a:p>
          <a:p>
            <a:endParaRPr lang="es-MX" sz="2400" dirty="0">
              <a:latin typeface="Franklin Gothic Book" panose="020B0503020102020204" pitchFamily="34" charset="0"/>
            </a:endParaRPr>
          </a:p>
        </p:txBody>
      </p:sp>
      <p:sp>
        <p:nvSpPr>
          <p:cNvPr id="3" name="2 Rectángulo"/>
          <p:cNvSpPr/>
          <p:nvPr/>
        </p:nvSpPr>
        <p:spPr>
          <a:xfrm>
            <a:off x="1187624" y="1974324"/>
            <a:ext cx="6840760" cy="1200329"/>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Pérdida de masas de agua:</a:t>
            </a:r>
          </a:p>
          <a:p>
            <a:pPr marL="342900" indent="-342900">
              <a:buFont typeface="Wingdings" panose="05000000000000000000" pitchFamily="2" charset="2"/>
              <a:buChar char="§"/>
            </a:pPr>
            <a:r>
              <a:rPr lang="es-MX" sz="2400" b="0" i="0" u="none" strike="noStrike" baseline="0" dirty="0" smtClean="0">
                <a:latin typeface="Comic Sans MS" panose="030F0702030302020204" pitchFamily="66" charset="0"/>
              </a:rPr>
              <a:t>Ocupación de lagos, embalses, bahías</a:t>
            </a:r>
          </a:p>
          <a:p>
            <a:r>
              <a:rPr lang="es-MX" sz="2400" b="0" i="0" u="none" strike="noStrike" baseline="0" dirty="0" smtClean="0">
                <a:latin typeface="Comic Sans MS" panose="030F0702030302020204" pitchFamily="66" charset="0"/>
              </a:rPr>
              <a:t>(</a:t>
            </a:r>
            <a:r>
              <a:rPr lang="es-MX" sz="2400" b="0" i="0" u="none" strike="noStrike" baseline="0" dirty="0" err="1" smtClean="0">
                <a:latin typeface="Comic Sans MS" panose="030F0702030302020204" pitchFamily="66" charset="0"/>
              </a:rPr>
              <a:t>p.e</a:t>
            </a:r>
            <a:r>
              <a:rPr lang="es-MX" sz="2400" b="0" i="0" u="none" strike="noStrike" baseline="0" dirty="0" smtClean="0">
                <a:latin typeface="Comic Sans MS" panose="030F0702030302020204" pitchFamily="66" charset="0"/>
              </a:rPr>
              <a:t>. </a:t>
            </a:r>
            <a:r>
              <a:rPr lang="es-MX" sz="2400" b="0" i="0" u="none" strike="noStrike" baseline="0" dirty="0" err="1" smtClean="0">
                <a:latin typeface="Comic Sans MS" panose="030F0702030302020204" pitchFamily="66" charset="0"/>
              </a:rPr>
              <a:t>Portman</a:t>
            </a:r>
            <a:r>
              <a:rPr lang="es-MX" sz="2400" b="0" i="0" u="none" strike="noStrike" baseline="0" dirty="0" smtClean="0">
                <a:latin typeface="Comic Sans MS" panose="030F0702030302020204" pitchFamily="66" charset="0"/>
              </a:rPr>
              <a:t>).</a:t>
            </a:r>
            <a:endParaRPr lang="es-MX" sz="2400" dirty="0">
              <a:latin typeface="Comic Sans MS" panose="030F0702030302020204" pitchFamily="66"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202535"/>
            <a:ext cx="3800475"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202535"/>
            <a:ext cx="3800475"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2417141"/>
            <a:ext cx="159067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187624" y="3223203"/>
            <a:ext cx="1736373" cy="369332"/>
          </a:xfrm>
          <a:prstGeom prst="rect">
            <a:avLst/>
          </a:prstGeom>
        </p:spPr>
        <p:txBody>
          <a:bodyPr wrap="none">
            <a:spAutoFit/>
          </a:bodyPr>
          <a:lstStyle/>
          <a:p>
            <a:r>
              <a:rPr lang="es-MX" b="1" i="0" u="none" strike="noStrike" baseline="0" dirty="0" smtClean="0">
                <a:latin typeface="Arial"/>
              </a:rPr>
              <a:t>Antes de 1958</a:t>
            </a:r>
            <a:endParaRPr lang="es-MX" dirty="0"/>
          </a:p>
        </p:txBody>
      </p:sp>
      <p:sp>
        <p:nvSpPr>
          <p:cNvPr id="5" name="4 Rectángulo"/>
          <p:cNvSpPr/>
          <p:nvPr/>
        </p:nvSpPr>
        <p:spPr>
          <a:xfrm>
            <a:off x="5076056" y="3261175"/>
            <a:ext cx="889987" cy="369332"/>
          </a:xfrm>
          <a:prstGeom prst="rect">
            <a:avLst/>
          </a:prstGeom>
        </p:spPr>
        <p:txBody>
          <a:bodyPr wrap="none">
            <a:spAutoFit/>
          </a:bodyPr>
          <a:lstStyle/>
          <a:p>
            <a:r>
              <a:rPr lang="es-MX" b="1" i="0" u="none" strike="noStrike" baseline="0" dirty="0" smtClean="0">
                <a:latin typeface="Arial"/>
              </a:rPr>
              <a:t>Actual</a:t>
            </a:r>
            <a:endParaRPr lang="es-MX" dirty="0"/>
          </a:p>
        </p:txBody>
      </p:sp>
      <p:cxnSp>
        <p:nvCxnSpPr>
          <p:cNvPr id="7" name="6 Conector recto"/>
          <p:cNvCxnSpPr/>
          <p:nvPr/>
        </p:nvCxnSpPr>
        <p:spPr>
          <a:xfrm flipH="1">
            <a:off x="2851091" y="4149080"/>
            <a:ext cx="224205" cy="5040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232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188640"/>
            <a:ext cx="7272808" cy="523220"/>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endParaRPr lang="es-MX" sz="2800" dirty="0">
              <a:latin typeface="Comic Sans MS" panose="030F0702030302020204" pitchFamily="66" charset="0"/>
            </a:endParaRPr>
          </a:p>
        </p:txBody>
      </p:sp>
      <p:sp>
        <p:nvSpPr>
          <p:cNvPr id="3" name="2 Rectángulo"/>
          <p:cNvSpPr/>
          <p:nvPr/>
        </p:nvSpPr>
        <p:spPr>
          <a:xfrm>
            <a:off x="1115616" y="669525"/>
            <a:ext cx="1183337" cy="523220"/>
          </a:xfrm>
          <a:prstGeom prst="rect">
            <a:avLst/>
          </a:prstGeom>
        </p:spPr>
        <p:txBody>
          <a:bodyPr wrap="none">
            <a:spAutoFit/>
          </a:bodyPr>
          <a:lstStyle/>
          <a:p>
            <a:r>
              <a:rPr lang="es-MX" sz="2800" b="0" i="0" u="none" strike="noStrike" baseline="0" dirty="0" smtClean="0">
                <a:solidFill>
                  <a:srgbClr val="C00000"/>
                </a:solidFill>
                <a:latin typeface="Comic Sans MS" panose="030F0702030302020204" pitchFamily="66" charset="0"/>
              </a:rPr>
              <a:t>Aguas</a:t>
            </a:r>
            <a:endParaRPr lang="es-MX" sz="2800" dirty="0">
              <a:solidFill>
                <a:srgbClr val="C00000"/>
              </a:solidFill>
              <a:latin typeface="Comic Sans MS" panose="030F0702030302020204" pitchFamily="66" charset="0"/>
            </a:endParaRPr>
          </a:p>
        </p:txBody>
      </p:sp>
      <p:sp>
        <p:nvSpPr>
          <p:cNvPr id="4" name="3 Rectángulo"/>
          <p:cNvSpPr/>
          <p:nvPr/>
        </p:nvSpPr>
        <p:spPr>
          <a:xfrm>
            <a:off x="1403648" y="1484784"/>
            <a:ext cx="6192688" cy="1200329"/>
          </a:xfrm>
          <a:prstGeom prst="rect">
            <a:avLst/>
          </a:prstGeom>
        </p:spPr>
        <p:txBody>
          <a:bodyPr wrap="square">
            <a:spAutoFit/>
          </a:bodyPr>
          <a:lstStyle/>
          <a:p>
            <a:pPr marL="342900" indent="-342900">
              <a:buFont typeface="Wingdings" pitchFamily="2" charset="2"/>
              <a:buChar char="o"/>
            </a:pPr>
            <a:r>
              <a:rPr lang="es-MX" sz="2400" b="0" i="1" u="none" strike="noStrike" baseline="0" dirty="0" smtClean="0">
                <a:latin typeface="Comic Sans MS" panose="030F0702030302020204" pitchFamily="66" charset="0"/>
              </a:rPr>
              <a:t>Pérdida de masas de agua:</a:t>
            </a:r>
            <a:endParaRPr lang="es-MX" sz="2400" i="1" dirty="0">
              <a:latin typeface="Comic Sans MS" panose="030F0702030302020204" pitchFamily="66" charset="0"/>
            </a:endParaRPr>
          </a:p>
          <a:p>
            <a:endParaRPr lang="es-MX" sz="2400" b="0" i="1"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pt-BR" sz="2400" b="0" i="0" u="none" strike="noStrike" baseline="0" dirty="0" smtClean="0">
                <a:latin typeface="Comic Sans MS" panose="030F0702030302020204" pitchFamily="66" charset="0"/>
              </a:rPr>
              <a:t>  </a:t>
            </a:r>
            <a:r>
              <a:rPr lang="pt-BR" sz="2400" b="0" i="0" u="none" strike="noStrike" baseline="0" dirty="0" err="1" smtClean="0">
                <a:latin typeface="Comic Sans MS" panose="030F0702030302020204" pitchFamily="66" charset="0"/>
              </a:rPr>
              <a:t>Pérdida</a:t>
            </a:r>
            <a:r>
              <a:rPr lang="pt-BR" sz="2400" b="0" i="0" u="none" strike="noStrike" baseline="0" dirty="0" smtClean="0">
                <a:latin typeface="Comic Sans MS" panose="030F0702030302020204" pitchFamily="66" charset="0"/>
              </a:rPr>
              <a:t> de </a:t>
            </a:r>
            <a:r>
              <a:rPr lang="pt-BR" sz="2400" b="0" i="0" u="none" strike="noStrike" baseline="0" dirty="0" err="1" smtClean="0">
                <a:latin typeface="Comic Sans MS" panose="030F0702030302020204" pitchFamily="66" charset="0"/>
              </a:rPr>
              <a:t>masas</a:t>
            </a:r>
            <a:r>
              <a:rPr lang="pt-BR" sz="2400" b="0" i="0" u="none" strike="noStrike" baseline="0" dirty="0" smtClean="0">
                <a:latin typeface="Comic Sans MS" panose="030F0702030302020204" pitchFamily="66" charset="0"/>
              </a:rPr>
              <a:t> glaciares.</a:t>
            </a:r>
            <a:endParaRPr lang="es-MX" sz="2400" dirty="0">
              <a:latin typeface="Comic Sans MS" panose="030F0702030302020204" pitchFamily="66"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2924944"/>
            <a:ext cx="2543175"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643" y="3212976"/>
            <a:ext cx="5781675" cy="301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351153" y="3244334"/>
            <a:ext cx="2441694" cy="369332"/>
          </a:xfrm>
          <a:prstGeom prst="rect">
            <a:avLst/>
          </a:prstGeom>
        </p:spPr>
        <p:txBody>
          <a:bodyPr wrap="none">
            <a:spAutoFit/>
          </a:bodyPr>
          <a:lstStyle/>
          <a:p>
            <a:r>
              <a:rPr lang="es-MX" b="1" i="0" u="none" strike="noStrike" baseline="0" dirty="0" smtClean="0">
                <a:solidFill>
                  <a:srgbClr val="FFFFFF"/>
                </a:solidFill>
                <a:latin typeface="Arial"/>
              </a:rPr>
              <a:t>Pascua Lama (Chile)</a:t>
            </a:r>
            <a:endParaRPr lang="es-MX" dirty="0"/>
          </a:p>
        </p:txBody>
      </p:sp>
    </p:spTree>
    <p:extLst>
      <p:ext uri="{BB962C8B-B14F-4D97-AF65-F5344CB8AC3E}">
        <p14:creationId xmlns:p14="http://schemas.microsoft.com/office/powerpoint/2010/main" val="26596161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404664"/>
            <a:ext cx="7488832" cy="1384995"/>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p>
          <a:p>
            <a:endParaRPr lang="es-MX" sz="2800" b="0" i="0" u="none" strike="noStrike" baseline="0" dirty="0" smtClean="0">
              <a:latin typeface="Comic Sans MS" panose="030F0702030302020204" pitchFamily="66" charset="0"/>
            </a:endParaRPr>
          </a:p>
          <a:p>
            <a:r>
              <a:rPr lang="es-MX" sz="2800" b="0" i="0" u="none" strike="noStrike" baseline="0" dirty="0" smtClean="0">
                <a:solidFill>
                  <a:srgbClr val="C00000"/>
                </a:solidFill>
                <a:latin typeface="Comic Sans MS" panose="030F0702030302020204" pitchFamily="66" charset="0"/>
              </a:rPr>
              <a:t>Aguas</a:t>
            </a:r>
            <a:endParaRPr lang="es-MX" sz="2800" dirty="0">
              <a:solidFill>
                <a:srgbClr val="C00000"/>
              </a:solidFill>
              <a:latin typeface="Comic Sans MS" panose="030F0702030302020204" pitchFamily="66" charset="0"/>
            </a:endParaRPr>
          </a:p>
        </p:txBody>
      </p:sp>
      <p:sp>
        <p:nvSpPr>
          <p:cNvPr id="3" name="2 Rectángulo"/>
          <p:cNvSpPr/>
          <p:nvPr/>
        </p:nvSpPr>
        <p:spPr>
          <a:xfrm>
            <a:off x="1403648" y="1720840"/>
            <a:ext cx="5976664" cy="3785652"/>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Alteraciones en el régimen</a:t>
            </a:r>
          </a:p>
          <a:p>
            <a:r>
              <a:rPr lang="es-MX" sz="2400" b="0" i="1" u="none" strike="noStrike" baseline="0" dirty="0" smtClean="0">
                <a:latin typeface="Comic Sans MS" panose="030F0702030302020204" pitchFamily="66" charset="0"/>
              </a:rPr>
              <a:t>hidrogeológico:</a:t>
            </a:r>
          </a:p>
          <a:p>
            <a:endParaRPr lang="es-MX" sz="2400" b="0" i="1"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es-MX" sz="2400" b="0" i="0" u="none" strike="noStrike" baseline="0" dirty="0" smtClean="0">
                <a:latin typeface="Comic Sans MS" panose="030F0702030302020204" pitchFamily="66" charset="0"/>
              </a:rPr>
              <a:t>Variaciones en el nivel freático,</a:t>
            </a:r>
          </a:p>
          <a:p>
            <a:r>
              <a:rPr lang="es-MX" sz="2400" b="0" i="0" u="none" strike="noStrike" baseline="0" dirty="0" smtClean="0">
                <a:latin typeface="Comic Sans MS" panose="030F0702030302020204" pitchFamily="66" charset="0"/>
              </a:rPr>
              <a:t>variaciones en el régimen de recarga y</a:t>
            </a:r>
          </a:p>
          <a:p>
            <a:r>
              <a:rPr lang="es-MX" sz="2400" b="0" i="0" u="none" strike="noStrike" baseline="0" dirty="0" smtClean="0">
                <a:latin typeface="Comic Sans MS" panose="030F0702030302020204" pitchFamily="66" charset="0"/>
              </a:rPr>
              <a:t>modificaciones en el flujo subterráneo</a:t>
            </a:r>
          </a:p>
          <a:p>
            <a:r>
              <a:rPr lang="es-MX" sz="2400" b="0" i="0" u="none" strike="noStrike" baseline="0" dirty="0" smtClean="0">
                <a:latin typeface="Comic Sans MS" panose="030F0702030302020204" pitchFamily="66" charset="0"/>
              </a:rPr>
              <a:t>por efectos barrera, drenajes inducidos,</a:t>
            </a:r>
          </a:p>
          <a:p>
            <a:r>
              <a:rPr lang="es-MX" sz="2400" b="0" i="0" u="none" strike="noStrike" baseline="0" dirty="0" smtClean="0">
                <a:latin typeface="Comic Sans MS" panose="030F0702030302020204" pitchFamily="66" charset="0"/>
              </a:rPr>
              <a:t>infiltración restringida/favorecida,</a:t>
            </a:r>
          </a:p>
          <a:p>
            <a:r>
              <a:rPr lang="es-MX" sz="2400" b="0" i="0" u="none" strike="noStrike" baseline="0" dirty="0" smtClean="0">
                <a:latin typeface="Comic Sans MS" panose="030F0702030302020204" pitchFamily="66" charset="0"/>
              </a:rPr>
              <a:t>compactación, modificación del relieve,</a:t>
            </a:r>
          </a:p>
          <a:p>
            <a:r>
              <a:rPr lang="es-MX" sz="2400" b="0" i="0" u="none" strike="noStrike" baseline="0" dirty="0" smtClean="0">
                <a:latin typeface="Comic Sans MS" panose="030F0702030302020204" pitchFamily="66" charset="0"/>
              </a:rPr>
              <a:t>deforestación.</a:t>
            </a:r>
            <a:endParaRPr lang="es-MX" sz="2400" dirty="0">
              <a:latin typeface="Comic Sans MS" panose="030F0702030302020204" pitchFamily="66" charset="0"/>
            </a:endParaRPr>
          </a:p>
        </p:txBody>
      </p:sp>
    </p:spTree>
    <p:extLst>
      <p:ext uri="{BB962C8B-B14F-4D97-AF65-F5344CB8AC3E}">
        <p14:creationId xmlns:p14="http://schemas.microsoft.com/office/powerpoint/2010/main" val="19676354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283208"/>
            <a:ext cx="8028384" cy="523220"/>
          </a:xfrm>
          <a:prstGeom prst="rect">
            <a:avLst/>
          </a:prstGeom>
        </p:spPr>
        <p:txBody>
          <a:bodyPr wrap="square">
            <a:spAutoFit/>
          </a:bodyPr>
          <a:lstStyle/>
          <a:p>
            <a:r>
              <a:rPr lang="es-MX" sz="2800" b="0" i="0" u="none" strike="noStrike" baseline="0" dirty="0" smtClean="0">
                <a:latin typeface="Comic Sans MS" panose="030F0702030302020204" pitchFamily="66" charset="0"/>
              </a:rPr>
              <a:t>Impactos de la minería en el medio natural</a:t>
            </a:r>
            <a:endParaRPr lang="es-MX" sz="2800" dirty="0">
              <a:latin typeface="Comic Sans MS" panose="030F0702030302020204" pitchFamily="66" charset="0"/>
            </a:endParaRPr>
          </a:p>
        </p:txBody>
      </p:sp>
      <p:sp>
        <p:nvSpPr>
          <p:cNvPr id="3" name="2 Rectángulo"/>
          <p:cNvSpPr/>
          <p:nvPr/>
        </p:nvSpPr>
        <p:spPr>
          <a:xfrm>
            <a:off x="1117314" y="950777"/>
            <a:ext cx="1039067" cy="461665"/>
          </a:xfrm>
          <a:prstGeom prst="rect">
            <a:avLst/>
          </a:prstGeom>
        </p:spPr>
        <p:txBody>
          <a:bodyPr wrap="none">
            <a:spAutoFit/>
          </a:bodyPr>
          <a:lstStyle/>
          <a:p>
            <a:r>
              <a:rPr lang="es-MX" sz="2400" b="0" i="0" u="none" strike="noStrike" baseline="0" dirty="0" smtClean="0">
                <a:solidFill>
                  <a:srgbClr val="C00000"/>
                </a:solidFill>
                <a:latin typeface="Comic Sans MS" panose="030F0702030302020204" pitchFamily="66" charset="0"/>
              </a:rPr>
              <a:t>Aguas</a:t>
            </a:r>
            <a:endParaRPr lang="es-MX" sz="2400" dirty="0">
              <a:solidFill>
                <a:srgbClr val="C00000"/>
              </a:solidFill>
              <a:latin typeface="Comic Sans MS" panose="030F0702030302020204" pitchFamily="66"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0" y="1628800"/>
            <a:ext cx="813690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25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15616" y="692696"/>
            <a:ext cx="6696744" cy="5262979"/>
          </a:xfrm>
          <a:prstGeom prst="rect">
            <a:avLst/>
          </a:prstGeom>
        </p:spPr>
        <p:txBody>
          <a:bodyPr wrap="square">
            <a:spAutoFit/>
          </a:bodyPr>
          <a:lstStyle/>
          <a:p>
            <a:pPr algn="just"/>
            <a:r>
              <a:rPr lang="es-MX" sz="2800" u="sng" dirty="0" err="1">
                <a:solidFill>
                  <a:srgbClr val="000000"/>
                </a:solidFill>
                <a:latin typeface="Comic Sans MS" panose="030F0702030302020204" pitchFamily="66" charset="0"/>
              </a:rPr>
              <a:t>Acuitardo</a:t>
            </a:r>
            <a:r>
              <a:rPr lang="es-MX" sz="2800" u="sng" dirty="0">
                <a:solidFill>
                  <a:srgbClr val="000000"/>
                </a:solidFill>
                <a:latin typeface="Comic Sans MS" panose="030F0702030302020204" pitchFamily="66" charset="0"/>
              </a:rPr>
              <a:t>.</a:t>
            </a:r>
            <a:endParaRPr lang="es-MX" sz="2800" dirty="0">
              <a:solidFill>
                <a:srgbClr val="000000"/>
              </a:solidFill>
              <a:latin typeface="Comic Sans MS" panose="030F0702030302020204" pitchFamily="66" charset="0"/>
            </a:endParaRPr>
          </a:p>
          <a:p>
            <a:pPr algn="just"/>
            <a:r>
              <a:rPr lang="es-MX" sz="2800" dirty="0">
                <a:solidFill>
                  <a:srgbClr val="000000"/>
                </a:solidFill>
                <a:latin typeface="Comic Sans MS" panose="030F0702030302020204" pitchFamily="66" charset="0"/>
              </a:rPr>
              <a:t/>
            </a:r>
            <a:br>
              <a:rPr lang="es-MX" sz="2800" dirty="0">
                <a:solidFill>
                  <a:srgbClr val="000000"/>
                </a:solidFill>
                <a:latin typeface="Comic Sans MS" panose="030F0702030302020204" pitchFamily="66" charset="0"/>
              </a:rPr>
            </a:br>
            <a:endParaRPr lang="es-MX" sz="2800" dirty="0">
              <a:solidFill>
                <a:srgbClr val="000000"/>
              </a:solidFill>
              <a:latin typeface="Comic Sans MS" panose="030F0702030302020204" pitchFamily="66" charset="0"/>
            </a:endParaRPr>
          </a:p>
          <a:p>
            <a:pPr algn="just"/>
            <a:r>
              <a:rPr lang="es-MX" sz="2800" dirty="0">
                <a:solidFill>
                  <a:srgbClr val="000000"/>
                </a:solidFill>
                <a:latin typeface="Comic Sans MS" panose="030F0702030302020204" pitchFamily="66" charset="0"/>
              </a:rPr>
              <a:t>Es una formación geológica semipermeable, que conteniendo apreciables cantidades de agua la transmiten muy lentamente, por lo que no son aptos para el emplazamiento de captaciones de aguas subterráneas, sin embargo bajo condiciones especiales permiten una recarga vertical de otros acuíferos.</a:t>
            </a:r>
          </a:p>
        </p:txBody>
      </p:sp>
    </p:spTree>
    <p:extLst>
      <p:ext uri="{BB962C8B-B14F-4D97-AF65-F5344CB8AC3E}">
        <p14:creationId xmlns:p14="http://schemas.microsoft.com/office/powerpoint/2010/main" val="29307637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260648"/>
            <a:ext cx="7488832" cy="1384995"/>
          </a:xfrm>
          <a:prstGeom prst="rect">
            <a:avLst/>
          </a:prstGeom>
        </p:spPr>
        <p:txBody>
          <a:bodyPr wrap="square">
            <a:spAutoFit/>
          </a:bodyPr>
          <a:lstStyle/>
          <a:p>
            <a:r>
              <a:rPr lang="es-MX" sz="2800" dirty="0">
                <a:solidFill>
                  <a:srgbClr val="000000"/>
                </a:solidFill>
                <a:latin typeface="Comic Sans MS" panose="030F0702030302020204" pitchFamily="66" charset="0"/>
              </a:rPr>
              <a:t>Impactos de la minería en el medio natural</a:t>
            </a:r>
          </a:p>
          <a:p>
            <a:endParaRPr lang="es-MX" sz="2800" dirty="0">
              <a:solidFill>
                <a:srgbClr val="000000"/>
              </a:solidFill>
              <a:latin typeface="Comic Sans MS" panose="030F0702030302020204" pitchFamily="66" charset="0"/>
            </a:endParaRPr>
          </a:p>
          <a:p>
            <a:r>
              <a:rPr lang="es-MX" sz="2800" dirty="0">
                <a:solidFill>
                  <a:srgbClr val="C00000"/>
                </a:solidFill>
                <a:latin typeface="Comic Sans MS" panose="030F0702030302020204" pitchFamily="66" charset="0"/>
              </a:rPr>
              <a:t>Aguas</a:t>
            </a:r>
          </a:p>
        </p:txBody>
      </p:sp>
      <p:sp>
        <p:nvSpPr>
          <p:cNvPr id="4" name="3 Rectángulo"/>
          <p:cNvSpPr/>
          <p:nvPr/>
        </p:nvSpPr>
        <p:spPr>
          <a:xfrm>
            <a:off x="1245721" y="1916832"/>
            <a:ext cx="5742384" cy="3785652"/>
          </a:xfrm>
          <a:prstGeom prst="rect">
            <a:avLst/>
          </a:prstGeom>
        </p:spPr>
        <p:txBody>
          <a:bodyPr wrap="square">
            <a:spAutoFit/>
          </a:bodyPr>
          <a:lstStyle/>
          <a:p>
            <a:r>
              <a:rPr lang="es-MX" sz="2000" b="0" i="0" u="none" strike="noStrike" baseline="0" dirty="0" smtClean="0">
                <a:solidFill>
                  <a:srgbClr val="C00000"/>
                </a:solidFill>
                <a:latin typeface="Wingdings"/>
              </a:rPr>
              <a:t>o</a:t>
            </a:r>
            <a:r>
              <a:rPr lang="es-MX" sz="2000"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Contaminación por metales pesados</a:t>
            </a:r>
          </a:p>
          <a:p>
            <a:r>
              <a:rPr lang="es-MX" sz="2400" b="0" i="1" u="none" strike="noStrike" baseline="0" dirty="0" smtClean="0">
                <a:latin typeface="Comic Sans MS" panose="030F0702030302020204" pitchFamily="66" charset="0"/>
              </a:rPr>
              <a:t>y metaloides (As):</a:t>
            </a:r>
          </a:p>
          <a:p>
            <a:pPr marL="342900" indent="-342900">
              <a:buFont typeface="Wingdings" panose="05000000000000000000" pitchFamily="2" charset="2"/>
              <a:buChar char="§"/>
            </a:pPr>
            <a:r>
              <a:rPr lang="es-MX" sz="2400" b="0" i="0" u="none" strike="noStrike" baseline="0" dirty="0" smtClean="0">
                <a:solidFill>
                  <a:srgbClr val="C00000"/>
                </a:solidFill>
                <a:latin typeface="Comic Sans MS" panose="030F0702030302020204" pitchFamily="66" charset="0"/>
              </a:rPr>
              <a:t>	</a:t>
            </a:r>
            <a:r>
              <a:rPr lang="es-MX" sz="2400" b="0" i="0" u="none" strike="noStrike" baseline="0" dirty="0" smtClean="0">
                <a:latin typeface="Comic Sans MS" panose="030F0702030302020204" pitchFamily="66" charset="0"/>
              </a:rPr>
              <a:t>En coloides en suspensión.</a:t>
            </a:r>
          </a:p>
          <a:p>
            <a:pPr marL="342900" indent="-342900">
              <a:buFont typeface="Wingdings" panose="05000000000000000000" pitchFamily="2" charset="2"/>
              <a:buChar char="§"/>
            </a:pPr>
            <a:r>
              <a:rPr lang="es-MX" sz="2400" dirty="0">
                <a:latin typeface="Comic Sans MS" panose="030F0702030302020204" pitchFamily="66" charset="0"/>
              </a:rPr>
              <a:t> </a:t>
            </a:r>
            <a:r>
              <a:rPr lang="es-MX" sz="2400" dirty="0" smtClean="0">
                <a:latin typeface="Comic Sans MS" panose="030F0702030302020204" pitchFamily="66" charset="0"/>
              </a:rPr>
              <a:t>      </a:t>
            </a:r>
            <a:r>
              <a:rPr lang="es-MX" sz="2400" b="0" i="0" u="none" strike="noStrike" baseline="0" dirty="0" smtClean="0">
                <a:latin typeface="Comic Sans MS" panose="030F0702030302020204" pitchFamily="66" charset="0"/>
              </a:rPr>
              <a:t> En especies en disolución: uno de 	los procesos más relevantes para </a:t>
            </a:r>
            <a:r>
              <a:rPr lang="es-MX" sz="2400" b="0" i="0" u="none" strike="noStrike" baseline="0" dirty="0" smtClean="0">
                <a:latin typeface="Comic Sans MS" panose="030F0702030302020204" pitchFamily="66" charset="0"/>
              </a:rPr>
              <a:t>la movilización </a:t>
            </a:r>
            <a:r>
              <a:rPr lang="es-MX" sz="2400" b="0" i="0" u="none" strike="noStrike" baseline="0" dirty="0" smtClean="0">
                <a:latin typeface="Comic Sans MS" panose="030F0702030302020204" pitchFamily="66" charset="0"/>
              </a:rPr>
              <a:t>de metales desde </a:t>
            </a:r>
            <a:r>
              <a:rPr lang="es-MX" sz="2400" b="0" i="0" u="none" strike="noStrike" baseline="0" dirty="0" smtClean="0">
                <a:latin typeface="Comic Sans MS" panose="030F0702030302020204" pitchFamily="66" charset="0"/>
              </a:rPr>
              <a:t>la fase </a:t>
            </a:r>
            <a:r>
              <a:rPr lang="es-MX" sz="2400" b="0" i="0" u="none" strike="noStrike" baseline="0" dirty="0" smtClean="0">
                <a:latin typeface="Comic Sans MS" panose="030F0702030302020204" pitchFamily="66" charset="0"/>
              </a:rPr>
              <a:t>sólida es el (“</a:t>
            </a:r>
            <a:r>
              <a:rPr lang="es-MX" sz="2400" b="0" i="0" u="none" strike="noStrike" baseline="0" dirty="0" err="1" smtClean="0">
                <a:latin typeface="Comic Sans MS" panose="030F0702030302020204" pitchFamily="66" charset="0"/>
              </a:rPr>
              <a:t>acid</a:t>
            </a:r>
            <a:r>
              <a:rPr lang="es-MX" sz="2400" b="0" i="0" u="none" strike="noStrike" baseline="0" dirty="0" smtClean="0">
                <a:latin typeface="Comic Sans MS" panose="030F0702030302020204" pitchFamily="66" charset="0"/>
              </a:rPr>
              <a:t> mine </a:t>
            </a:r>
            <a:r>
              <a:rPr lang="es-MX" sz="2400" b="0" i="0" u="none" strike="noStrike" baseline="0" dirty="0" err="1" smtClean="0">
                <a:latin typeface="Comic Sans MS" panose="030F0702030302020204" pitchFamily="66" charset="0"/>
              </a:rPr>
              <a:t>drainage</a:t>
            </a:r>
            <a:r>
              <a:rPr lang="es-MX" sz="2400" b="0" i="0" u="none" strike="noStrike" baseline="0" dirty="0" smtClean="0">
                <a:latin typeface="Comic Sans MS" panose="030F0702030302020204" pitchFamily="66" charset="0"/>
              </a:rPr>
              <a:t>”, AMD</a:t>
            </a:r>
            <a:r>
              <a:rPr lang="es-MX" sz="2400" b="0" i="0" u="none" strike="noStrike" baseline="0" dirty="0" smtClean="0">
                <a:latin typeface="Comic Sans MS" panose="030F0702030302020204" pitchFamily="66" charset="0"/>
              </a:rPr>
              <a:t>),,además </a:t>
            </a:r>
            <a:r>
              <a:rPr lang="es-MX" sz="2400" b="0" i="0" u="none" strike="noStrike" baseline="0" dirty="0" smtClean="0">
                <a:latin typeface="Comic Sans MS" panose="030F0702030302020204" pitchFamily="66" charset="0"/>
              </a:rPr>
              <a:t>de los procesos de </a:t>
            </a:r>
            <a:r>
              <a:rPr lang="es-MX" sz="2400" b="0" i="0" u="none" strike="noStrike" baseline="0" dirty="0" smtClean="0">
                <a:latin typeface="Comic Sans MS" panose="030F0702030302020204" pitchFamily="66" charset="0"/>
              </a:rPr>
              <a:t>metalurgia </a:t>
            </a:r>
            <a:r>
              <a:rPr lang="es-MX" sz="2400" b="0" i="0" u="none" strike="noStrike" baseline="0" dirty="0" smtClean="0">
                <a:latin typeface="Comic Sans MS" panose="030F0702030302020204" pitchFamily="66" charset="0"/>
              </a:rPr>
              <a:t>por lixiviación y </a:t>
            </a:r>
            <a:r>
              <a:rPr lang="es-MX" sz="2400" b="0" i="0" u="none" strike="noStrike" baseline="0" dirty="0" err="1" smtClean="0">
                <a:latin typeface="Comic Sans MS" panose="030F0702030302020204" pitchFamily="66" charset="0"/>
              </a:rPr>
              <a:t>cianuración</a:t>
            </a:r>
            <a:endParaRPr lang="es-MX" sz="2400" dirty="0">
              <a:latin typeface="Comic Sans MS" panose="030F0702030302020204" pitchFamily="66" charset="0"/>
            </a:endParaRPr>
          </a:p>
        </p:txBody>
      </p:sp>
    </p:spTree>
    <p:extLst>
      <p:ext uri="{BB962C8B-B14F-4D97-AF65-F5344CB8AC3E}">
        <p14:creationId xmlns:p14="http://schemas.microsoft.com/office/powerpoint/2010/main" val="29387168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548680"/>
            <a:ext cx="7560840" cy="1384995"/>
          </a:xfrm>
          <a:prstGeom prst="rect">
            <a:avLst/>
          </a:prstGeom>
        </p:spPr>
        <p:txBody>
          <a:bodyPr wrap="square">
            <a:spAutoFit/>
          </a:bodyPr>
          <a:lstStyle/>
          <a:p>
            <a:r>
              <a:rPr lang="es-MX" sz="2800" dirty="0">
                <a:solidFill>
                  <a:srgbClr val="000000"/>
                </a:solidFill>
                <a:latin typeface="Comic Sans MS" panose="030F0702030302020204" pitchFamily="66" charset="0"/>
              </a:rPr>
              <a:t>Impactos de la minería en el medio natural</a:t>
            </a:r>
          </a:p>
          <a:p>
            <a:endParaRPr lang="es-MX" sz="2800" dirty="0">
              <a:solidFill>
                <a:srgbClr val="000000"/>
              </a:solidFill>
              <a:latin typeface="Comic Sans MS" panose="030F0702030302020204" pitchFamily="66" charset="0"/>
            </a:endParaRPr>
          </a:p>
          <a:p>
            <a:r>
              <a:rPr lang="es-MX" sz="2800" dirty="0">
                <a:solidFill>
                  <a:srgbClr val="C00000"/>
                </a:solidFill>
                <a:latin typeface="Comic Sans MS" panose="030F0702030302020204" pitchFamily="66" charset="0"/>
              </a:rPr>
              <a:t>Aguas</a:t>
            </a:r>
          </a:p>
        </p:txBody>
      </p:sp>
      <p:sp>
        <p:nvSpPr>
          <p:cNvPr id="3" name="2 Rectángulo"/>
          <p:cNvSpPr/>
          <p:nvPr/>
        </p:nvSpPr>
        <p:spPr>
          <a:xfrm>
            <a:off x="1331640" y="2132856"/>
            <a:ext cx="6408712" cy="3108543"/>
          </a:xfrm>
          <a:prstGeom prst="rect">
            <a:avLst/>
          </a:prstGeom>
        </p:spPr>
        <p:txBody>
          <a:bodyPr wrap="square">
            <a:spAutoFit/>
          </a:bodyPr>
          <a:lstStyle/>
          <a:p>
            <a:pPr marL="342900" indent="-342900">
              <a:buFont typeface="Wingdings" pitchFamily="2" charset="2"/>
              <a:buChar char="o"/>
            </a:pPr>
            <a:r>
              <a:rPr lang="es-MX" sz="2800" b="0" i="1" u="none" strike="noStrike" baseline="0" dirty="0" smtClean="0">
                <a:latin typeface="Comic Sans MS" panose="030F0702030302020204" pitchFamily="66" charset="0"/>
              </a:rPr>
              <a:t>Contaminación por metales pesados y metaloides (As):</a:t>
            </a:r>
          </a:p>
          <a:p>
            <a:endParaRPr lang="es-MX" sz="2800" b="0" i="1" u="none" strike="noStrike" baseline="0" dirty="0" smtClean="0">
              <a:latin typeface="Comic Sans MS" panose="030F0702030302020204" pitchFamily="66" charset="0"/>
            </a:endParaRPr>
          </a:p>
          <a:p>
            <a:pPr marL="342900" indent="-342900">
              <a:buFont typeface="Wingdings" panose="05000000000000000000" pitchFamily="2" charset="2"/>
              <a:buChar char="§"/>
            </a:pPr>
            <a:r>
              <a:rPr lang="es-MX" sz="2800" b="0" i="0" u="none" strike="noStrike" baseline="0" dirty="0" smtClean="0">
                <a:latin typeface="Comic Sans MS" panose="030F0702030302020204" pitchFamily="66" charset="0"/>
              </a:rPr>
              <a:t>Se puede producir nuevamente la</a:t>
            </a:r>
          </a:p>
          <a:p>
            <a:r>
              <a:rPr lang="es-MX" sz="2800" b="0" i="0" u="none" strike="noStrike" baseline="0" dirty="0" smtClean="0">
                <a:latin typeface="Comic Sans MS" panose="030F0702030302020204" pitchFamily="66" charset="0"/>
              </a:rPr>
              <a:t>incorporación de los metales a la fase</a:t>
            </a:r>
          </a:p>
          <a:p>
            <a:r>
              <a:rPr lang="es-MX" sz="2800" b="0" i="0" u="none" strike="noStrike" baseline="0" dirty="0" smtClean="0">
                <a:latin typeface="Comic Sans MS" panose="030F0702030302020204" pitchFamily="66" charset="0"/>
              </a:rPr>
              <a:t>sólida (sedimentos) por adsorción y/o</a:t>
            </a:r>
          </a:p>
          <a:p>
            <a:r>
              <a:rPr lang="es-MX" sz="2800" b="0" i="0" u="none" strike="noStrike" baseline="0" dirty="0" err="1" smtClean="0">
                <a:latin typeface="Comic Sans MS" panose="030F0702030302020204" pitchFamily="66" charset="0"/>
              </a:rPr>
              <a:t>coprecipitación</a:t>
            </a:r>
            <a:r>
              <a:rPr lang="es-MX" sz="2800" b="0" i="0" u="none" strike="noStrike" baseline="0" dirty="0" smtClean="0">
                <a:latin typeface="Comic Sans MS" panose="030F0702030302020204" pitchFamily="66" charset="0"/>
              </a:rPr>
              <a:t>.</a:t>
            </a:r>
            <a:endParaRPr lang="es-MX" sz="2800" dirty="0">
              <a:latin typeface="Comic Sans MS" panose="030F0702030302020204" pitchFamily="66" charset="0"/>
            </a:endParaRPr>
          </a:p>
        </p:txBody>
      </p:sp>
    </p:spTree>
    <p:extLst>
      <p:ext uri="{BB962C8B-B14F-4D97-AF65-F5344CB8AC3E}">
        <p14:creationId xmlns:p14="http://schemas.microsoft.com/office/powerpoint/2010/main" val="22252519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548680"/>
            <a:ext cx="7776864" cy="1384995"/>
          </a:xfrm>
          <a:prstGeom prst="rect">
            <a:avLst/>
          </a:prstGeom>
        </p:spPr>
        <p:txBody>
          <a:bodyPr wrap="square">
            <a:spAutoFit/>
          </a:bodyPr>
          <a:lstStyle/>
          <a:p>
            <a:r>
              <a:rPr lang="es-MX" sz="2800" dirty="0">
                <a:solidFill>
                  <a:srgbClr val="000000"/>
                </a:solidFill>
                <a:latin typeface="Comic Sans MS" panose="030F0702030302020204" pitchFamily="66" charset="0"/>
              </a:rPr>
              <a:t>Impactos de la minería en el medio natural</a:t>
            </a:r>
          </a:p>
          <a:p>
            <a:endParaRPr lang="es-MX" sz="2800" dirty="0">
              <a:solidFill>
                <a:srgbClr val="000000"/>
              </a:solidFill>
              <a:latin typeface="Comic Sans MS" panose="030F0702030302020204" pitchFamily="66" charset="0"/>
            </a:endParaRPr>
          </a:p>
          <a:p>
            <a:r>
              <a:rPr lang="es-MX" sz="2800" dirty="0">
                <a:solidFill>
                  <a:srgbClr val="C00000"/>
                </a:solidFill>
                <a:latin typeface="Comic Sans MS" panose="030F0702030302020204" pitchFamily="66" charset="0"/>
              </a:rPr>
              <a:t>Aguas</a:t>
            </a:r>
          </a:p>
        </p:txBody>
      </p:sp>
      <p:sp>
        <p:nvSpPr>
          <p:cNvPr id="3" name="2 Rectángulo"/>
          <p:cNvSpPr/>
          <p:nvPr/>
        </p:nvSpPr>
        <p:spPr>
          <a:xfrm>
            <a:off x="1295207" y="1769374"/>
            <a:ext cx="5904656" cy="830997"/>
          </a:xfrm>
          <a:prstGeom prst="rect">
            <a:avLst/>
          </a:prstGeom>
        </p:spPr>
        <p:txBody>
          <a:bodyPr wrap="square">
            <a:spAutoFit/>
          </a:bodyPr>
          <a:lstStyle/>
          <a:p>
            <a:endParaRPr lang="es-MX" sz="2400" i="1" dirty="0">
              <a:solidFill>
                <a:srgbClr val="000000"/>
              </a:solidFill>
              <a:latin typeface="Franklin Gothic Book" panose="020B0503020102020204" pitchFamily="34" charset="0"/>
            </a:endParaRPr>
          </a:p>
          <a:p>
            <a:r>
              <a:rPr lang="es-MX" sz="2400" dirty="0" smtClean="0">
                <a:solidFill>
                  <a:srgbClr val="000000"/>
                </a:solidFill>
                <a:latin typeface="Franklin Gothic Book" panose="020B0503020102020204" pitchFamily="34" charset="0"/>
              </a:rPr>
              <a:t>.</a:t>
            </a:r>
            <a:endParaRPr lang="es-MX" sz="2400" dirty="0">
              <a:solidFill>
                <a:srgbClr val="000000"/>
              </a:solidFill>
              <a:latin typeface="Franklin Gothic Book" panose="020B0503020102020204" pitchFamily="34" charset="0"/>
            </a:endParaRPr>
          </a:p>
        </p:txBody>
      </p:sp>
      <p:sp>
        <p:nvSpPr>
          <p:cNvPr id="4" name="3 Rectángulo"/>
          <p:cNvSpPr/>
          <p:nvPr/>
        </p:nvSpPr>
        <p:spPr>
          <a:xfrm>
            <a:off x="1300408" y="1988840"/>
            <a:ext cx="8240144" cy="3416320"/>
          </a:xfrm>
          <a:prstGeom prst="rect">
            <a:avLst/>
          </a:prstGeom>
        </p:spPr>
        <p:txBody>
          <a:bodyPr wrap="square">
            <a:spAutoFit/>
          </a:bodyPr>
          <a:lstStyle/>
          <a:p>
            <a:r>
              <a:rPr lang="es-MX" sz="2000" b="0" i="0" u="none" strike="noStrike" baseline="0" dirty="0" smtClean="0">
                <a:solidFill>
                  <a:srgbClr val="C00000"/>
                </a:solidFill>
                <a:latin typeface="Wingdings"/>
              </a:rPr>
              <a:t>o</a:t>
            </a:r>
            <a:r>
              <a:rPr lang="es-MX" sz="2000"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Variaciones del pH por el drenaje ácido</a:t>
            </a:r>
          </a:p>
          <a:p>
            <a:r>
              <a:rPr lang="es-MX" sz="2400" b="0" i="1" u="none" strike="noStrike" baseline="0" dirty="0" smtClean="0">
                <a:latin typeface="Comic Sans MS" panose="030F0702030302020204" pitchFamily="66" charset="0"/>
              </a:rPr>
              <a:t>de mina </a:t>
            </a:r>
            <a:r>
              <a:rPr lang="es-MX" sz="2400" b="0" i="1" u="none" strike="noStrike" baseline="0" dirty="0" smtClean="0">
                <a:solidFill>
                  <a:srgbClr val="C1C1C1"/>
                </a:solidFill>
                <a:latin typeface="Comic Sans MS" panose="030F0702030302020204" pitchFamily="66" charset="0"/>
              </a:rPr>
              <a:t>:</a:t>
            </a:r>
          </a:p>
          <a:p>
            <a:pPr marL="342900" indent="-342900">
              <a:buFont typeface="Arial" panose="020B0604020202020204" pitchFamily="34" charset="0"/>
              <a:buChar char="•"/>
            </a:pPr>
            <a:r>
              <a:rPr lang="es-MX" sz="2400" b="0" i="0" u="none" strike="noStrike" baseline="0" dirty="0" smtClean="0">
                <a:latin typeface="Comic Sans MS" panose="030F0702030302020204" pitchFamily="66" charset="0"/>
              </a:rPr>
              <a:t> Se produce por la hidrólisis y oxidación de</a:t>
            </a:r>
          </a:p>
          <a:p>
            <a:r>
              <a:rPr lang="es-MX" sz="2400" b="0" i="0" u="none" strike="noStrike" baseline="0" dirty="0" smtClean="0">
                <a:latin typeface="Comic Sans MS" panose="030F0702030302020204" pitchFamily="66" charset="0"/>
              </a:rPr>
              <a:t>sulfuros, en especial la pirita:</a:t>
            </a:r>
          </a:p>
          <a:p>
            <a:r>
              <a:rPr lang="pt-BR" sz="2400" b="0" i="0" u="none" strike="noStrike" baseline="0" dirty="0" smtClean="0">
                <a:latin typeface="Comic Sans MS" panose="030F0702030302020204" pitchFamily="66" charset="0"/>
              </a:rPr>
              <a:t>4 FeS</a:t>
            </a:r>
            <a:r>
              <a:rPr lang="pt-BR" sz="2400" dirty="0">
                <a:latin typeface="Comic Sans MS" panose="030F0702030302020204" pitchFamily="66" charset="0"/>
              </a:rPr>
              <a:t>2 </a:t>
            </a:r>
            <a:r>
              <a:rPr lang="pt-BR" sz="2400" b="0" i="0" u="none" strike="noStrike" baseline="0" dirty="0" smtClean="0">
                <a:latin typeface="Comic Sans MS" panose="030F0702030302020204" pitchFamily="66" charset="0"/>
              </a:rPr>
              <a:t>+ 14 O</a:t>
            </a:r>
            <a:r>
              <a:rPr lang="pt-BR" sz="2400" dirty="0">
                <a:latin typeface="Comic Sans MS" panose="030F0702030302020204" pitchFamily="66" charset="0"/>
              </a:rPr>
              <a:t>2 </a:t>
            </a:r>
            <a:r>
              <a:rPr lang="pt-BR" sz="2400" b="0" i="0" u="none" strike="noStrike" baseline="0" dirty="0" smtClean="0">
                <a:latin typeface="Comic Sans MS" panose="030F0702030302020204" pitchFamily="66" charset="0"/>
              </a:rPr>
              <a:t>+ 4 H</a:t>
            </a:r>
            <a:r>
              <a:rPr lang="pt-BR" sz="2400" dirty="0">
                <a:latin typeface="Comic Sans MS" panose="030F0702030302020204" pitchFamily="66" charset="0"/>
              </a:rPr>
              <a:t>2</a:t>
            </a:r>
            <a:r>
              <a:rPr lang="pt-BR" sz="2400" b="0" i="0" u="none" strike="noStrike" baseline="0" dirty="0" smtClean="0">
                <a:latin typeface="Comic Sans MS" panose="030F0702030302020204" pitchFamily="66" charset="0"/>
              </a:rPr>
              <a:t>O </a:t>
            </a:r>
            <a:r>
              <a:rPr lang="pt-BR" sz="2400" b="0" i="0" u="none" strike="noStrike" baseline="0" dirty="0" smtClean="0">
                <a:latin typeface="Comic Sans MS" panose="030F0702030302020204" pitchFamily="66" charset="0"/>
                <a:sym typeface="Wingdings" panose="05000000000000000000" pitchFamily="2" charset="2"/>
              </a:rPr>
              <a:t></a:t>
            </a:r>
            <a:r>
              <a:rPr lang="pt-BR" sz="2400" b="0" i="0" u="none" strike="noStrike" baseline="0" dirty="0" smtClean="0">
                <a:latin typeface="Comic Sans MS" panose="030F0702030302020204" pitchFamily="66" charset="0"/>
              </a:rPr>
              <a:t> 4 Fe</a:t>
            </a:r>
            <a:r>
              <a:rPr lang="pt-BR" sz="2400" dirty="0" smtClean="0">
                <a:latin typeface="Comic Sans MS" panose="030F0702030302020204" pitchFamily="66" charset="0"/>
              </a:rPr>
              <a:t>2</a:t>
            </a:r>
            <a:r>
              <a:rPr lang="es-MX" sz="2400" dirty="0" smtClean="0">
                <a:latin typeface="Comic Sans MS" panose="030F0702030302020204" pitchFamily="66" charset="0"/>
              </a:rPr>
              <a:t>+ </a:t>
            </a:r>
            <a:r>
              <a:rPr lang="es-MX" sz="2400" b="0" i="0" u="none" strike="noStrike" baseline="0" dirty="0" smtClean="0">
                <a:latin typeface="Comic Sans MS" panose="030F0702030302020204" pitchFamily="66" charset="0"/>
              </a:rPr>
              <a:t>+ 8 SO</a:t>
            </a:r>
            <a:r>
              <a:rPr lang="es-MX" sz="2400" dirty="0" smtClean="0">
                <a:latin typeface="Comic Sans MS" panose="030F0702030302020204" pitchFamily="66" charset="0"/>
              </a:rPr>
              <a:t>42- </a:t>
            </a:r>
            <a:r>
              <a:rPr lang="es-MX" sz="2400" b="0" i="0" u="none" strike="noStrike" baseline="0" dirty="0" smtClean="0">
                <a:latin typeface="Comic Sans MS" panose="030F0702030302020204" pitchFamily="66" charset="0"/>
              </a:rPr>
              <a:t>+ 8 H</a:t>
            </a:r>
            <a:r>
              <a:rPr lang="es-MX" sz="2400" dirty="0" smtClean="0">
                <a:latin typeface="Comic Sans MS" panose="030F0702030302020204" pitchFamily="66" charset="0"/>
              </a:rPr>
              <a:t>+</a:t>
            </a:r>
          </a:p>
          <a:p>
            <a:endParaRPr lang="es-MX" sz="2400" dirty="0">
              <a:latin typeface="Comic Sans MS" panose="030F0702030302020204" pitchFamily="66" charset="0"/>
            </a:endParaRPr>
          </a:p>
          <a:p>
            <a:r>
              <a:rPr lang="pt-BR" sz="2400" b="0" i="0" u="none" strike="noStrike" baseline="0" dirty="0" smtClean="0">
                <a:latin typeface="Comic Sans MS" panose="030F0702030302020204" pitchFamily="66" charset="0"/>
              </a:rPr>
              <a:t>4 Fe</a:t>
            </a:r>
            <a:r>
              <a:rPr lang="pt-BR" sz="2400" dirty="0">
                <a:latin typeface="Comic Sans MS" panose="030F0702030302020204" pitchFamily="66" charset="0"/>
              </a:rPr>
              <a:t>2</a:t>
            </a:r>
            <a:r>
              <a:rPr lang="pt-BR" sz="2400" b="0" i="0" u="none" strike="noStrike" baseline="0" dirty="0" smtClean="0">
                <a:latin typeface="Comic Sans MS" panose="030F0702030302020204" pitchFamily="66" charset="0"/>
              </a:rPr>
              <a:t>+ +O</a:t>
            </a:r>
            <a:r>
              <a:rPr lang="pt-BR" sz="2400" dirty="0">
                <a:latin typeface="Comic Sans MS" panose="030F0702030302020204" pitchFamily="66" charset="0"/>
              </a:rPr>
              <a:t>2 </a:t>
            </a:r>
            <a:r>
              <a:rPr lang="pt-BR" sz="2400" b="0" i="0" u="none" strike="noStrike" baseline="0" dirty="0" smtClean="0">
                <a:latin typeface="Comic Sans MS" panose="030F0702030302020204" pitchFamily="66" charset="0"/>
              </a:rPr>
              <a:t>+ 4 H+ </a:t>
            </a:r>
            <a:r>
              <a:rPr lang="pt-BR" sz="2400" b="0" i="0" u="none" strike="noStrike" baseline="0" dirty="0" smtClean="0">
                <a:latin typeface="Comic Sans MS" panose="030F0702030302020204" pitchFamily="66" charset="0"/>
                <a:sym typeface="Wingdings" panose="05000000000000000000" pitchFamily="2" charset="2"/>
              </a:rPr>
              <a:t></a:t>
            </a:r>
            <a:r>
              <a:rPr lang="pt-BR" sz="2400" b="0" i="0" u="none" strike="noStrike" baseline="0" dirty="0" smtClean="0">
                <a:latin typeface="Comic Sans MS" panose="030F0702030302020204" pitchFamily="66" charset="0"/>
              </a:rPr>
              <a:t> 4 Fe</a:t>
            </a:r>
            <a:r>
              <a:rPr lang="pt-BR" sz="2400" dirty="0" smtClean="0">
                <a:latin typeface="Comic Sans MS" panose="030F0702030302020204" pitchFamily="66" charset="0"/>
              </a:rPr>
              <a:t>3</a:t>
            </a:r>
            <a:r>
              <a:rPr lang="es-MX" sz="2400" dirty="0" smtClean="0">
                <a:latin typeface="Comic Sans MS" panose="030F0702030302020204" pitchFamily="66" charset="0"/>
              </a:rPr>
              <a:t>+ </a:t>
            </a:r>
            <a:r>
              <a:rPr lang="es-MX" sz="2400" b="0" i="0" u="none" strike="noStrike" baseline="0" dirty="0" smtClean="0">
                <a:latin typeface="Comic Sans MS" panose="030F0702030302020204" pitchFamily="66" charset="0"/>
              </a:rPr>
              <a:t>+ 2 H</a:t>
            </a:r>
            <a:r>
              <a:rPr lang="es-MX" sz="2400" dirty="0" smtClean="0">
                <a:latin typeface="Comic Sans MS" panose="030F0702030302020204" pitchFamily="66" charset="0"/>
              </a:rPr>
              <a:t>2O</a:t>
            </a:r>
          </a:p>
          <a:p>
            <a:endParaRPr lang="es-MX" sz="2400" dirty="0">
              <a:latin typeface="Comic Sans MS" panose="030F0702030302020204" pitchFamily="66" charset="0"/>
            </a:endParaRPr>
          </a:p>
          <a:p>
            <a:r>
              <a:rPr lang="pt-BR" sz="2400" b="0" i="0" u="none" strike="noStrike" baseline="0" dirty="0" smtClean="0">
                <a:latin typeface="Comic Sans MS" panose="030F0702030302020204" pitchFamily="66" charset="0"/>
              </a:rPr>
              <a:t>4 Fe</a:t>
            </a:r>
            <a:r>
              <a:rPr lang="pt-BR" sz="2400" dirty="0">
                <a:latin typeface="Comic Sans MS" panose="030F0702030302020204" pitchFamily="66" charset="0"/>
              </a:rPr>
              <a:t>3+ </a:t>
            </a:r>
            <a:r>
              <a:rPr lang="pt-BR" sz="2400" b="0" i="0" u="none" strike="noStrike" baseline="0" dirty="0" smtClean="0">
                <a:latin typeface="Comic Sans MS" panose="030F0702030302020204" pitchFamily="66" charset="0"/>
              </a:rPr>
              <a:t>+ 12 H</a:t>
            </a:r>
            <a:r>
              <a:rPr lang="pt-BR" sz="2400" dirty="0">
                <a:latin typeface="Comic Sans MS" panose="030F0702030302020204" pitchFamily="66" charset="0"/>
              </a:rPr>
              <a:t>2</a:t>
            </a:r>
            <a:r>
              <a:rPr lang="pt-BR" sz="2400" b="0" i="0" u="none" strike="noStrike" baseline="0" dirty="0" smtClean="0">
                <a:latin typeface="Comic Sans MS" panose="030F0702030302020204" pitchFamily="66" charset="0"/>
              </a:rPr>
              <a:t>O </a:t>
            </a:r>
            <a:r>
              <a:rPr lang="pt-BR" sz="2400" b="0" i="0" u="none" strike="noStrike" baseline="0" dirty="0" smtClean="0">
                <a:latin typeface="Comic Sans MS" panose="030F0702030302020204" pitchFamily="66" charset="0"/>
                <a:sym typeface="Wingdings" panose="05000000000000000000" pitchFamily="2" charset="2"/>
              </a:rPr>
              <a:t></a:t>
            </a:r>
            <a:r>
              <a:rPr lang="pt-BR" sz="2400" b="0" i="0" u="none" strike="noStrike" baseline="0" dirty="0" smtClean="0">
                <a:latin typeface="Comic Sans MS" panose="030F0702030302020204" pitchFamily="66" charset="0"/>
              </a:rPr>
              <a:t> 4 Fe(OH)</a:t>
            </a:r>
            <a:r>
              <a:rPr lang="pt-BR" sz="2400" dirty="0">
                <a:latin typeface="Comic Sans MS" panose="030F0702030302020204" pitchFamily="66" charset="0"/>
              </a:rPr>
              <a:t>3 </a:t>
            </a:r>
            <a:r>
              <a:rPr lang="pt-BR" sz="2400" b="0" i="1" u="none" strike="noStrike" baseline="0" dirty="0" smtClean="0">
                <a:latin typeface="Comic Sans MS" panose="030F0702030302020204" pitchFamily="66" charset="0"/>
              </a:rPr>
              <a:t>[“</a:t>
            </a:r>
            <a:r>
              <a:rPr lang="pt-BR" sz="2400" b="0" i="1" u="none" strike="noStrike" baseline="0" dirty="0" err="1" smtClean="0">
                <a:latin typeface="Comic Sans MS" panose="030F0702030302020204" pitchFamily="66" charset="0"/>
              </a:rPr>
              <a:t>limonita</a:t>
            </a:r>
            <a:r>
              <a:rPr lang="pt-BR" sz="2400" b="0" i="1" u="none" strike="noStrike" baseline="0" dirty="0" smtClean="0">
                <a:latin typeface="Comic Sans MS" panose="030F0702030302020204" pitchFamily="66" charset="0"/>
              </a:rPr>
              <a:t>”] </a:t>
            </a:r>
            <a:r>
              <a:rPr lang="pt-BR" sz="2400" b="0" i="0" u="none" strike="noStrike" baseline="0" dirty="0" smtClean="0">
                <a:latin typeface="Comic Sans MS" panose="030F0702030302020204" pitchFamily="66" charset="0"/>
              </a:rPr>
              <a:t>+ 12 H</a:t>
            </a:r>
            <a:r>
              <a:rPr lang="pt-BR" sz="2400" dirty="0">
                <a:latin typeface="Comic Sans MS" panose="030F0702030302020204" pitchFamily="66" charset="0"/>
              </a:rPr>
              <a:t>+</a:t>
            </a:r>
            <a:endParaRPr lang="es-MX" sz="2400" dirty="0">
              <a:latin typeface="Comic Sans MS" panose="030F0702030302020204" pitchFamily="66" charset="0"/>
            </a:endParaRPr>
          </a:p>
        </p:txBody>
      </p:sp>
    </p:spTree>
    <p:extLst>
      <p:ext uri="{BB962C8B-B14F-4D97-AF65-F5344CB8AC3E}">
        <p14:creationId xmlns:p14="http://schemas.microsoft.com/office/powerpoint/2010/main" val="2415823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548680"/>
            <a:ext cx="6984776" cy="1200329"/>
          </a:xfrm>
          <a:prstGeom prst="rect">
            <a:avLst/>
          </a:prstGeom>
        </p:spPr>
        <p:txBody>
          <a:bodyPr wrap="square">
            <a:spAutoFit/>
          </a:bodyPr>
          <a:lstStyle/>
          <a:p>
            <a:r>
              <a:rPr lang="es-MX" sz="2400" dirty="0">
                <a:solidFill>
                  <a:srgbClr val="000000"/>
                </a:solidFill>
                <a:latin typeface="Franklin Gothic Book" panose="020B0503020102020204" pitchFamily="34" charset="0"/>
              </a:rPr>
              <a:t>Impactos de la minería en el medio natural</a:t>
            </a:r>
          </a:p>
          <a:p>
            <a:endParaRPr lang="es-MX" sz="2400" dirty="0">
              <a:solidFill>
                <a:srgbClr val="000000"/>
              </a:solidFill>
              <a:latin typeface="Franklin Gothic Book" panose="020B0503020102020204" pitchFamily="34" charset="0"/>
            </a:endParaRPr>
          </a:p>
          <a:p>
            <a:r>
              <a:rPr lang="es-MX" sz="2400" dirty="0">
                <a:solidFill>
                  <a:srgbClr val="C00000"/>
                </a:solidFill>
                <a:latin typeface="Franklin Gothic Book" panose="020B0503020102020204" pitchFamily="34" charset="0"/>
              </a:rPr>
              <a:t>Aguas</a:t>
            </a:r>
          </a:p>
        </p:txBody>
      </p:sp>
      <p:sp>
        <p:nvSpPr>
          <p:cNvPr id="3" name="2 Rectángulo"/>
          <p:cNvSpPr/>
          <p:nvPr/>
        </p:nvSpPr>
        <p:spPr>
          <a:xfrm>
            <a:off x="1295207" y="1769374"/>
            <a:ext cx="5904656" cy="830997"/>
          </a:xfrm>
          <a:prstGeom prst="rect">
            <a:avLst/>
          </a:prstGeom>
        </p:spPr>
        <p:txBody>
          <a:bodyPr wrap="square">
            <a:spAutoFit/>
          </a:bodyPr>
          <a:lstStyle/>
          <a:p>
            <a:endParaRPr lang="es-MX" sz="2400" i="1" dirty="0">
              <a:solidFill>
                <a:srgbClr val="000000"/>
              </a:solidFill>
              <a:latin typeface="Franklin Gothic Book" panose="020B0503020102020204" pitchFamily="34" charset="0"/>
            </a:endParaRPr>
          </a:p>
          <a:p>
            <a:r>
              <a:rPr lang="es-MX" sz="2400" dirty="0">
                <a:solidFill>
                  <a:srgbClr val="000000"/>
                </a:solidFill>
                <a:latin typeface="Franklin Gothic Book" panose="020B0503020102020204" pitchFamily="34" charset="0"/>
              </a:rPr>
              <a:t>.</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99178"/>
            <a:ext cx="8410575"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077520" y="5661248"/>
            <a:ext cx="2988960" cy="369332"/>
          </a:xfrm>
          <a:prstGeom prst="rect">
            <a:avLst/>
          </a:prstGeom>
        </p:spPr>
        <p:txBody>
          <a:bodyPr wrap="none">
            <a:spAutoFit/>
          </a:bodyPr>
          <a:lstStyle/>
          <a:p>
            <a:r>
              <a:rPr lang="es-MX" b="1" i="0" u="none" strike="noStrike" baseline="0" dirty="0" smtClean="0">
                <a:latin typeface="Arial"/>
              </a:rPr>
              <a:t>Río Tinto (</a:t>
            </a:r>
            <a:r>
              <a:rPr lang="es-MX" b="1" i="0" u="none" strike="noStrike" baseline="0" dirty="0" err="1" smtClean="0">
                <a:latin typeface="Arial"/>
              </a:rPr>
              <a:t>Nerva</a:t>
            </a:r>
            <a:r>
              <a:rPr lang="es-MX" b="1" i="0" u="none" strike="noStrike" baseline="0" dirty="0" smtClean="0">
                <a:latin typeface="Arial"/>
              </a:rPr>
              <a:t>, España)</a:t>
            </a:r>
            <a:endParaRPr lang="es-MX" dirty="0"/>
          </a:p>
        </p:txBody>
      </p:sp>
    </p:spTree>
    <p:extLst>
      <p:ext uri="{BB962C8B-B14F-4D97-AF65-F5344CB8AC3E}">
        <p14:creationId xmlns:p14="http://schemas.microsoft.com/office/powerpoint/2010/main" val="3359630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65492" y="1340768"/>
            <a:ext cx="6408712" cy="2246769"/>
          </a:xfrm>
          <a:prstGeom prst="rect">
            <a:avLst/>
          </a:prstGeom>
        </p:spPr>
        <p:txBody>
          <a:bodyPr wrap="square">
            <a:spAutoFit/>
          </a:bodyPr>
          <a:lstStyle/>
          <a:p>
            <a:r>
              <a:rPr lang="es-MX" sz="2800" b="1" i="0" dirty="0" smtClean="0">
                <a:solidFill>
                  <a:srgbClr val="000000"/>
                </a:solidFill>
                <a:effectLst/>
                <a:latin typeface="Comic Sans MS" panose="030F0702030302020204" pitchFamily="66" charset="0"/>
              </a:rPr>
              <a:t>D. </a:t>
            </a:r>
            <a:r>
              <a:rPr lang="es-MX" sz="2800" b="0" i="0" dirty="0" smtClean="0">
                <a:solidFill>
                  <a:srgbClr val="000000"/>
                </a:solidFill>
                <a:effectLst/>
                <a:latin typeface="Comic Sans MS" panose="030F0702030302020204" pitchFamily="66" charset="0"/>
              </a:rPr>
              <a:t>La utilización del sector elegido no debe significar un daño ambiental real o potencial, lo cual se garantizaría con un adecuado estudio al </a:t>
            </a:r>
            <a:r>
              <a:rPr lang="es-MX" sz="2800" b="0" i="0" dirty="0" smtClean="0">
                <a:solidFill>
                  <a:srgbClr val="000000"/>
                </a:solidFill>
                <a:effectLst/>
                <a:latin typeface="Comic Sans MS" panose="030F0702030302020204" pitchFamily="66" charset="0"/>
              </a:rPr>
              <a:t>respecto.</a:t>
            </a:r>
            <a:endParaRPr lang="es-MX" sz="2800" b="0" i="0" dirty="0">
              <a:solidFill>
                <a:srgbClr val="000000"/>
              </a:solidFill>
              <a:effectLst/>
              <a:latin typeface="Comic Sans MS" panose="030F0702030302020204" pitchFamily="66" charset="0"/>
            </a:endParaRPr>
          </a:p>
        </p:txBody>
      </p:sp>
      <p:sp>
        <p:nvSpPr>
          <p:cNvPr id="3" name="2 Rectángulo"/>
          <p:cNvSpPr/>
          <p:nvPr/>
        </p:nvSpPr>
        <p:spPr>
          <a:xfrm>
            <a:off x="1465492" y="2636912"/>
            <a:ext cx="6994940" cy="369332"/>
          </a:xfrm>
          <a:prstGeom prst="rect">
            <a:avLst/>
          </a:prstGeom>
        </p:spPr>
        <p:txBody>
          <a:bodyPr wrap="square">
            <a:spAutoFit/>
          </a:bodyPr>
          <a:lstStyle/>
          <a:p>
            <a:r>
              <a:rPr lang="es-MX" b="0" i="0" dirty="0" smtClean="0">
                <a:solidFill>
                  <a:srgbClr val="000000"/>
                </a:solidFill>
                <a:effectLst/>
                <a:latin typeface="Proxima Nova"/>
              </a:rPr>
              <a:t> </a:t>
            </a:r>
            <a:r>
              <a:rPr lang="es-MX" b="0" i="0" dirty="0" smtClean="0">
                <a:solidFill>
                  <a:srgbClr val="000000"/>
                </a:solidFill>
                <a:effectLst/>
                <a:latin typeface="ff3"/>
              </a:rPr>
              <a:t> </a:t>
            </a:r>
            <a:endParaRPr lang="es-MX" b="0" i="0" dirty="0" smtClean="0">
              <a:solidFill>
                <a:srgbClr val="000000"/>
              </a:solidFill>
              <a:effectLst/>
              <a:latin typeface="Proxima Nova"/>
            </a:endParaRPr>
          </a:p>
        </p:txBody>
      </p:sp>
    </p:spTree>
    <p:extLst>
      <p:ext uri="{BB962C8B-B14F-4D97-AF65-F5344CB8AC3E}">
        <p14:creationId xmlns:p14="http://schemas.microsoft.com/office/powerpoint/2010/main" val="15971449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548680"/>
            <a:ext cx="6984776" cy="1200329"/>
          </a:xfrm>
          <a:prstGeom prst="rect">
            <a:avLst/>
          </a:prstGeom>
        </p:spPr>
        <p:txBody>
          <a:bodyPr wrap="square">
            <a:spAutoFit/>
          </a:bodyPr>
          <a:lstStyle/>
          <a:p>
            <a:r>
              <a:rPr lang="es-MX" sz="2400" dirty="0">
                <a:solidFill>
                  <a:srgbClr val="000000"/>
                </a:solidFill>
                <a:latin typeface="Comic Sans MS" panose="030F0702030302020204" pitchFamily="66" charset="0"/>
              </a:rPr>
              <a:t>Impactos de la minería en el medio natural</a:t>
            </a:r>
          </a:p>
          <a:p>
            <a:endParaRPr lang="es-MX" sz="2400" dirty="0">
              <a:solidFill>
                <a:srgbClr val="000000"/>
              </a:solidFill>
              <a:latin typeface="Comic Sans MS" panose="030F0702030302020204" pitchFamily="66" charset="0"/>
            </a:endParaRPr>
          </a:p>
          <a:p>
            <a:r>
              <a:rPr lang="es-MX" sz="2400" dirty="0">
                <a:solidFill>
                  <a:srgbClr val="C00000"/>
                </a:solidFill>
                <a:latin typeface="Comic Sans MS" panose="030F0702030302020204" pitchFamily="66" charset="0"/>
              </a:rPr>
              <a:t>Aguas</a:t>
            </a:r>
          </a:p>
        </p:txBody>
      </p:sp>
      <p:sp>
        <p:nvSpPr>
          <p:cNvPr id="3" name="2 Rectángulo"/>
          <p:cNvSpPr/>
          <p:nvPr/>
        </p:nvSpPr>
        <p:spPr>
          <a:xfrm>
            <a:off x="1295207" y="1769374"/>
            <a:ext cx="5904656" cy="830997"/>
          </a:xfrm>
          <a:prstGeom prst="rect">
            <a:avLst/>
          </a:prstGeom>
        </p:spPr>
        <p:txBody>
          <a:bodyPr wrap="square">
            <a:spAutoFit/>
          </a:bodyPr>
          <a:lstStyle/>
          <a:p>
            <a:endParaRPr lang="es-MX" sz="2400" i="1" dirty="0">
              <a:solidFill>
                <a:srgbClr val="000000"/>
              </a:solidFill>
              <a:latin typeface="Franklin Gothic Book" panose="020B0503020102020204" pitchFamily="34" charset="0"/>
            </a:endParaRPr>
          </a:p>
          <a:p>
            <a:r>
              <a:rPr lang="es-MX" sz="2400" dirty="0">
                <a:solidFill>
                  <a:srgbClr val="000000"/>
                </a:solidFill>
                <a:latin typeface="Franklin Gothic Book" panose="020B0503020102020204" pitchFamily="34" charset="0"/>
              </a:rPr>
              <a:t>.</a:t>
            </a:r>
          </a:p>
        </p:txBody>
      </p:sp>
      <p:sp>
        <p:nvSpPr>
          <p:cNvPr id="4" name="3 Rectángulo"/>
          <p:cNvSpPr/>
          <p:nvPr/>
        </p:nvSpPr>
        <p:spPr>
          <a:xfrm>
            <a:off x="1295206" y="1774699"/>
            <a:ext cx="6445146" cy="3416320"/>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400" b="0" i="1" u="none" strike="noStrike" baseline="0" dirty="0" smtClean="0">
                <a:latin typeface="Comic Sans MS" panose="030F0702030302020204" pitchFamily="66" charset="0"/>
              </a:rPr>
              <a:t>Variaciones del pH por el drenaje ácido</a:t>
            </a:r>
          </a:p>
          <a:p>
            <a:r>
              <a:rPr lang="sv-SE" sz="2400" b="0" i="1" u="none" strike="noStrike" baseline="0" dirty="0" smtClean="0">
                <a:latin typeface="Comic Sans MS" panose="030F0702030302020204" pitchFamily="66" charset="0"/>
              </a:rPr>
              <a:t>de mina (“acid mine drainage”, AMD):</a:t>
            </a:r>
          </a:p>
          <a:p>
            <a:pPr marL="342900" indent="-342900">
              <a:buFont typeface="Wingdings" panose="05000000000000000000" pitchFamily="2" charset="2"/>
              <a:buChar char="§"/>
            </a:pPr>
            <a:r>
              <a:rPr lang="es-MX" sz="2400" b="0" i="0" u="none" strike="noStrike" baseline="0" dirty="0" smtClean="0">
                <a:latin typeface="Comic Sans MS" panose="030F0702030302020204" pitchFamily="66" charset="0"/>
              </a:rPr>
              <a:t> En condiciones de aridez, se forman</a:t>
            </a:r>
          </a:p>
          <a:p>
            <a:r>
              <a:rPr lang="es-MX" sz="2400" b="0" i="0" u="none" strike="noStrike" baseline="0" dirty="0" smtClean="0">
                <a:latin typeface="Comic Sans MS" panose="030F0702030302020204" pitchFamily="66" charset="0"/>
              </a:rPr>
              <a:t>sulfatos de hierro (</a:t>
            </a:r>
            <a:r>
              <a:rPr lang="es-MX" sz="2400" b="0" i="0" u="none" strike="noStrike" baseline="0" dirty="0" err="1" smtClean="0">
                <a:latin typeface="Comic Sans MS" panose="030F0702030302020204" pitchFamily="66" charset="0"/>
              </a:rPr>
              <a:t>jarosita</a:t>
            </a:r>
            <a:r>
              <a:rPr lang="es-MX" sz="2400" b="0" i="0" u="none" strike="noStrike" baseline="0" dirty="0" smtClean="0">
                <a:latin typeface="Comic Sans MS" panose="030F0702030302020204" pitchFamily="66" charset="0"/>
              </a:rPr>
              <a:t>).</a:t>
            </a:r>
          </a:p>
          <a:p>
            <a:pPr marL="342900" indent="-342900">
              <a:buFont typeface="Wingdings" panose="05000000000000000000" pitchFamily="2" charset="2"/>
              <a:buChar char="§"/>
            </a:pPr>
            <a:r>
              <a:rPr lang="es-MX" sz="2400" b="0" i="0" u="none" strike="noStrike" baseline="0" dirty="0" smtClean="0">
                <a:latin typeface="Comic Sans MS" panose="030F0702030302020204" pitchFamily="66" charset="0"/>
              </a:rPr>
              <a:t> Como resultado se obtienen aguas de pH</a:t>
            </a:r>
          </a:p>
          <a:p>
            <a:r>
              <a:rPr lang="es-MX" sz="2400" b="0" i="0" u="none" strike="noStrike" baseline="0" dirty="0" smtClean="0">
                <a:latin typeface="Comic Sans MS" panose="030F0702030302020204" pitchFamily="66" charset="0"/>
              </a:rPr>
              <a:t>muy bajo (2-3), cargadas en aniones (sobre</a:t>
            </a:r>
          </a:p>
          <a:p>
            <a:r>
              <a:rPr lang="es-MX" sz="2400" b="0" i="0" u="none" strike="noStrike" baseline="0" dirty="0" smtClean="0">
                <a:latin typeface="Comic Sans MS" panose="030F0702030302020204" pitchFamily="66" charset="0"/>
              </a:rPr>
              <a:t>todo sulfatos), en las que generalmente son</a:t>
            </a:r>
          </a:p>
          <a:p>
            <a:r>
              <a:rPr lang="es-MX" sz="2400" b="0" i="0" u="none" strike="noStrike" baseline="0" dirty="0" smtClean="0">
                <a:latin typeface="Comic Sans MS" panose="030F0702030302020204" pitchFamily="66" charset="0"/>
              </a:rPr>
              <a:t>más solubles los metales pesados como Pb,</a:t>
            </a:r>
          </a:p>
          <a:p>
            <a:r>
              <a:rPr lang="es-MX" sz="2400" b="0" i="0" u="none" strike="noStrike" baseline="0" dirty="0" smtClean="0">
                <a:latin typeface="Comic Sans MS" panose="030F0702030302020204" pitchFamily="66" charset="0"/>
              </a:rPr>
              <a:t>Zn, Cu, As, Cd, etc</a:t>
            </a:r>
            <a:r>
              <a:rPr lang="es-MX" sz="2400" dirty="0">
                <a:latin typeface="Comic Sans MS" panose="030F0702030302020204" pitchFamily="66" charset="0"/>
              </a:rPr>
              <a:t>. </a:t>
            </a:r>
            <a:r>
              <a:rPr lang="es-MX" sz="2400" b="0" i="0" u="none" strike="noStrike" baseline="0" dirty="0" smtClean="0">
                <a:latin typeface="Comic Sans MS" panose="030F0702030302020204" pitchFamily="66" charset="0"/>
              </a:rPr>
              <a:t>(a excepción de Hg).</a:t>
            </a:r>
            <a:endParaRPr lang="es-MX" sz="2400" dirty="0">
              <a:latin typeface="Comic Sans MS" panose="030F0702030302020204" pitchFamily="66" charset="0"/>
            </a:endParaRPr>
          </a:p>
        </p:txBody>
      </p:sp>
    </p:spTree>
    <p:extLst>
      <p:ext uri="{BB962C8B-B14F-4D97-AF65-F5344CB8AC3E}">
        <p14:creationId xmlns:p14="http://schemas.microsoft.com/office/powerpoint/2010/main" val="41868976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188640"/>
            <a:ext cx="7272808" cy="1384995"/>
          </a:xfrm>
          <a:prstGeom prst="rect">
            <a:avLst/>
          </a:prstGeom>
        </p:spPr>
        <p:txBody>
          <a:bodyPr wrap="square">
            <a:spAutoFit/>
          </a:bodyPr>
          <a:lstStyle/>
          <a:p>
            <a:pPr lvl="0"/>
            <a:r>
              <a:rPr lang="es-MX" sz="2800" dirty="0">
                <a:solidFill>
                  <a:srgbClr val="000000"/>
                </a:solidFill>
                <a:latin typeface="Comic Sans MS" panose="030F0702030302020204" pitchFamily="66" charset="0"/>
              </a:rPr>
              <a:t>Impactos de la minería en el medio natural</a:t>
            </a:r>
          </a:p>
          <a:p>
            <a:pPr lvl="0"/>
            <a:endParaRPr lang="es-MX" sz="2800" dirty="0">
              <a:solidFill>
                <a:srgbClr val="000000"/>
              </a:solidFill>
              <a:latin typeface="Comic Sans MS" panose="030F0702030302020204" pitchFamily="66" charset="0"/>
            </a:endParaRPr>
          </a:p>
          <a:p>
            <a:pPr lvl="0"/>
            <a:r>
              <a:rPr lang="es-MX" sz="2800" dirty="0">
                <a:solidFill>
                  <a:srgbClr val="C00000"/>
                </a:solidFill>
                <a:latin typeface="Comic Sans MS" panose="030F0702030302020204" pitchFamily="66" charset="0"/>
              </a:rPr>
              <a:t>Aguas</a:t>
            </a:r>
          </a:p>
        </p:txBody>
      </p:sp>
      <p:sp>
        <p:nvSpPr>
          <p:cNvPr id="3" name="2 Rectángulo"/>
          <p:cNvSpPr/>
          <p:nvPr/>
        </p:nvSpPr>
        <p:spPr>
          <a:xfrm>
            <a:off x="1403648" y="2132856"/>
            <a:ext cx="6696744" cy="3539430"/>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800" b="0" i="1" u="none" strike="noStrike" baseline="0" dirty="0" smtClean="0">
                <a:latin typeface="Comic Sans MS" panose="030F0702030302020204" pitchFamily="66" charset="0"/>
              </a:rPr>
              <a:t>Variaciones del pH por el drenaje ácido</a:t>
            </a:r>
          </a:p>
          <a:p>
            <a:r>
              <a:rPr lang="sv-SE" sz="2800" b="0" i="1" u="none" strike="noStrike" baseline="0" dirty="0" smtClean="0">
                <a:latin typeface="Comic Sans MS" panose="030F0702030302020204" pitchFamily="66" charset="0"/>
              </a:rPr>
              <a:t>de mina (“acid mine drainage”, AMD):</a:t>
            </a:r>
          </a:p>
          <a:p>
            <a:pPr marL="342900" indent="-342900">
              <a:buFont typeface="Wingdings" panose="05000000000000000000" pitchFamily="2" charset="2"/>
              <a:buChar char="§"/>
            </a:pPr>
            <a:r>
              <a:rPr lang="es-MX" sz="2800" b="0" i="0" u="none" strike="noStrike" baseline="0" dirty="0" smtClean="0">
                <a:latin typeface="Comic Sans MS" panose="030F0702030302020204" pitchFamily="66" charset="0"/>
              </a:rPr>
              <a:t>Depende de la superficie específica</a:t>
            </a:r>
          </a:p>
          <a:p>
            <a:r>
              <a:rPr lang="es-MX" sz="2800" b="0" i="0" u="none" strike="noStrike" baseline="0" dirty="0" smtClean="0">
                <a:latin typeface="Comic Sans MS" panose="030F0702030302020204" pitchFamily="66" charset="0"/>
              </a:rPr>
              <a:t>(tamaño) de las partículas y la porosidad.</a:t>
            </a:r>
          </a:p>
          <a:p>
            <a:pPr marL="342900" indent="-342900">
              <a:buFont typeface="Wingdings" panose="05000000000000000000" pitchFamily="2" charset="2"/>
              <a:buChar char="§"/>
            </a:pPr>
            <a:r>
              <a:rPr lang="es-MX" sz="2800" b="0" i="0" u="none" strike="noStrike" baseline="0" dirty="0" smtClean="0">
                <a:latin typeface="Comic Sans MS" panose="030F0702030302020204" pitchFamily="66" charset="0"/>
              </a:rPr>
              <a:t>La cinética también esta controlada por </a:t>
            </a:r>
            <a:r>
              <a:rPr lang="es-MX" sz="2800" b="0" i="0" u="none" strike="noStrike" baseline="0" dirty="0" smtClean="0">
                <a:latin typeface="Comic Sans MS" panose="030F0702030302020204" pitchFamily="66" charset="0"/>
              </a:rPr>
              <a:t>el clima </a:t>
            </a:r>
            <a:r>
              <a:rPr lang="es-MX" sz="2800" b="0" i="0" u="none" strike="noStrike" baseline="0" dirty="0" smtClean="0">
                <a:latin typeface="Comic Sans MS" panose="030F0702030302020204" pitchFamily="66" charset="0"/>
              </a:rPr>
              <a:t>y la actividad bacteriana</a:t>
            </a:r>
            <a:r>
              <a:rPr lang="es-MX" sz="2400" b="0" i="0" u="none" strike="noStrike" baseline="0" dirty="0" smtClean="0">
                <a:latin typeface="Franklin Gothic Book" panose="020B0503020102020204" pitchFamily="34" charset="0"/>
              </a:rPr>
              <a:t>.</a:t>
            </a:r>
            <a:endParaRPr lang="es-MX" sz="2400" dirty="0">
              <a:latin typeface="Franklin Gothic Book" panose="020B0503020102020204" pitchFamily="34" charset="0"/>
            </a:endParaRPr>
          </a:p>
        </p:txBody>
      </p:sp>
    </p:spTree>
    <p:extLst>
      <p:ext uri="{BB962C8B-B14F-4D97-AF65-F5344CB8AC3E}">
        <p14:creationId xmlns:p14="http://schemas.microsoft.com/office/powerpoint/2010/main" val="23021110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548680"/>
            <a:ext cx="6984776" cy="1200329"/>
          </a:xfrm>
          <a:prstGeom prst="rect">
            <a:avLst/>
          </a:prstGeom>
        </p:spPr>
        <p:txBody>
          <a:bodyPr wrap="square">
            <a:spAutoFit/>
          </a:bodyPr>
          <a:lstStyle/>
          <a:p>
            <a:r>
              <a:rPr lang="es-MX" sz="2400" dirty="0">
                <a:solidFill>
                  <a:srgbClr val="000000"/>
                </a:solidFill>
                <a:latin typeface="Franklin Gothic Book" panose="020B0503020102020204" pitchFamily="34" charset="0"/>
              </a:rPr>
              <a:t>Impactos de la minería en el medio natural</a:t>
            </a:r>
          </a:p>
          <a:p>
            <a:endParaRPr lang="es-MX" sz="2400" dirty="0">
              <a:solidFill>
                <a:srgbClr val="000000"/>
              </a:solidFill>
              <a:latin typeface="Franklin Gothic Book" panose="020B0503020102020204" pitchFamily="34" charset="0"/>
            </a:endParaRPr>
          </a:p>
          <a:p>
            <a:r>
              <a:rPr lang="es-MX" sz="2400" dirty="0">
                <a:solidFill>
                  <a:srgbClr val="C00000"/>
                </a:solidFill>
                <a:latin typeface="Franklin Gothic Book" panose="020B0503020102020204" pitchFamily="34" charset="0"/>
              </a:rPr>
              <a:t>Aguas</a:t>
            </a:r>
          </a:p>
        </p:txBody>
      </p:sp>
      <p:sp>
        <p:nvSpPr>
          <p:cNvPr id="3" name="2 Rectángulo"/>
          <p:cNvSpPr/>
          <p:nvPr/>
        </p:nvSpPr>
        <p:spPr>
          <a:xfrm>
            <a:off x="1295207" y="1769374"/>
            <a:ext cx="5904656" cy="830997"/>
          </a:xfrm>
          <a:prstGeom prst="rect">
            <a:avLst/>
          </a:prstGeom>
        </p:spPr>
        <p:txBody>
          <a:bodyPr wrap="square">
            <a:spAutoFit/>
          </a:bodyPr>
          <a:lstStyle/>
          <a:p>
            <a:endParaRPr lang="es-MX" sz="2400" i="1" dirty="0">
              <a:solidFill>
                <a:srgbClr val="000000"/>
              </a:solidFill>
              <a:latin typeface="Franklin Gothic Book" panose="020B0503020102020204" pitchFamily="34" charset="0"/>
            </a:endParaRPr>
          </a:p>
          <a:p>
            <a:r>
              <a:rPr lang="es-MX" sz="2400" dirty="0">
                <a:solidFill>
                  <a:srgbClr val="000000"/>
                </a:solidFill>
                <a:latin typeface="Franklin Gothic Book" panose="020B0503020102020204" pitchFamily="34" charset="0"/>
              </a:rPr>
              <a:t>.</a:t>
            </a:r>
          </a:p>
        </p:txBody>
      </p:sp>
      <p:sp>
        <p:nvSpPr>
          <p:cNvPr id="5" name="4 Rectángulo"/>
          <p:cNvSpPr/>
          <p:nvPr/>
        </p:nvSpPr>
        <p:spPr>
          <a:xfrm>
            <a:off x="1295206" y="1749009"/>
            <a:ext cx="7165225" cy="461665"/>
          </a:xfrm>
          <a:prstGeom prst="rect">
            <a:avLst/>
          </a:prstGeom>
        </p:spPr>
        <p:txBody>
          <a:bodyPr wrap="square">
            <a:spAutoFit/>
          </a:bodyPr>
          <a:lstStyle/>
          <a:p>
            <a:r>
              <a:rPr lang="es-MX" b="0" i="0" u="none" strike="noStrike" baseline="0" dirty="0" smtClean="0">
                <a:solidFill>
                  <a:srgbClr val="C00000"/>
                </a:solidFill>
                <a:latin typeface="Wingdings"/>
              </a:rPr>
              <a:t>o</a:t>
            </a:r>
            <a:r>
              <a:rPr lang="es-MX" b="0" i="0" u="none" strike="noStrike" baseline="0" dirty="0" smtClean="0">
                <a:solidFill>
                  <a:srgbClr val="C1C1C1"/>
                </a:solidFill>
                <a:latin typeface="Wingdings"/>
              </a:rPr>
              <a:t> </a:t>
            </a:r>
            <a:r>
              <a:rPr lang="es-MX" sz="2400" b="0" i="1" u="none" strike="noStrike" baseline="0" dirty="0" smtClean="0">
                <a:latin typeface="Franklin Gothic Book" panose="020B0503020102020204" pitchFamily="34" charset="0"/>
              </a:rPr>
              <a:t>Composición </a:t>
            </a:r>
            <a:r>
              <a:rPr lang="es-MX" sz="2400" b="0" i="0" u="none" strike="noStrike" baseline="0" dirty="0" smtClean="0">
                <a:latin typeface="Franklin Gothic Book" panose="020B0503020102020204" pitchFamily="34" charset="0"/>
              </a:rPr>
              <a:t>de </a:t>
            </a:r>
            <a:r>
              <a:rPr lang="es-MX" sz="2400" b="0" i="1" u="none" strike="noStrike" baseline="0" dirty="0" smtClean="0">
                <a:latin typeface="Franklin Gothic Book" panose="020B0503020102020204" pitchFamily="34" charset="0"/>
              </a:rPr>
              <a:t>AMD de una mina de Pb-Zn</a:t>
            </a:r>
            <a:endParaRPr lang="es-MX" sz="2400" dirty="0">
              <a:latin typeface="Franklin Gothic Book" panose="020B0503020102020204" pitchFamily="34" charset="0"/>
            </a:endParaRPr>
          </a:p>
        </p:txBody>
      </p:sp>
      <p:pic>
        <p:nvPicPr>
          <p:cNvPr id="24580" name="Picture 4" descr="C:\Users\marcos\Documents\D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43439" y="-1342561"/>
            <a:ext cx="7076594" cy="932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763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24horas.cl/regiones/atacama/article770078.ece/ALTERNATES/w620h350/DENUNCIA+ESTERILES+TA+30+J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21651"/>
            <a:ext cx="6984776" cy="357301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079612" y="3811012"/>
            <a:ext cx="7344816" cy="3046988"/>
          </a:xfrm>
          <a:prstGeom prst="rect">
            <a:avLst/>
          </a:prstGeom>
        </p:spPr>
        <p:txBody>
          <a:bodyPr wrap="square">
            <a:spAutoFit/>
          </a:bodyPr>
          <a:lstStyle/>
          <a:p>
            <a:r>
              <a:rPr lang="es-ES" sz="2400" b="1" dirty="0">
                <a:solidFill>
                  <a:srgbClr val="000000"/>
                </a:solidFill>
                <a:latin typeface="Comic Sans MS" panose="030F0702030302020204" pitchFamily="66" charset="0"/>
                <a:ea typeface="Tahoma" panose="020B0604030504040204" pitchFamily="34" charset="0"/>
                <a:cs typeface="Tahoma" panose="020B0604030504040204" pitchFamily="34" charset="0"/>
              </a:rPr>
              <a:t>Tierra Amarilla: Preocupación por depósito de estériles</a:t>
            </a:r>
          </a:p>
          <a:p>
            <a:r>
              <a:rPr lang="es-ES" sz="2400" dirty="0">
                <a:solidFill>
                  <a:srgbClr val="000000"/>
                </a:solidFill>
                <a:latin typeface="Comic Sans MS" panose="030F0702030302020204" pitchFamily="66" charset="0"/>
                <a:ea typeface="Tahoma" panose="020B0604030504040204" pitchFamily="34" charset="0"/>
                <a:cs typeface="Tahoma" panose="020B0604030504040204" pitchFamily="34" charset="0"/>
              </a:rPr>
              <a:t>Los vecinos están preocupados por un depósito de estériles mineros ubicado en las cercanías de Villa Estadio en la comuna de Tierra Amarilla</a:t>
            </a:r>
            <a:r>
              <a:rPr lang="es-ES" sz="2400" dirty="0">
                <a:solidFill>
                  <a:srgbClr val="000000"/>
                </a:solidFill>
                <a:latin typeface="Comic Sans MS" panose="030F0702030302020204" pitchFamily="66" charset="0"/>
              </a:rPr>
              <a:t>. </a:t>
            </a:r>
            <a:endParaRPr lang="es-ES" sz="2400" dirty="0" smtClean="0">
              <a:solidFill>
                <a:srgbClr val="000000"/>
              </a:solidFill>
              <a:latin typeface="Comic Sans MS" panose="030F0702030302020204" pitchFamily="66" charset="0"/>
            </a:endParaRPr>
          </a:p>
          <a:p>
            <a:r>
              <a:rPr lang="es-ES" sz="2400" dirty="0" smtClean="0">
                <a:solidFill>
                  <a:srgbClr val="000000"/>
                </a:solidFill>
                <a:latin typeface="Comic Sans MS" panose="030F0702030302020204" pitchFamily="66" charset="0"/>
                <a:ea typeface="Tahoma" panose="020B0604030504040204" pitchFamily="34" charset="0"/>
                <a:cs typeface="Tahoma" panose="020B0604030504040204" pitchFamily="34" charset="0"/>
              </a:rPr>
              <a:t>Aseguran </a:t>
            </a:r>
            <a:r>
              <a:rPr lang="es-ES" sz="2400" dirty="0">
                <a:solidFill>
                  <a:srgbClr val="000000"/>
                </a:solidFill>
                <a:latin typeface="Comic Sans MS" panose="030F0702030302020204" pitchFamily="66" charset="0"/>
                <a:ea typeface="Tahoma" panose="020B0604030504040204" pitchFamily="34" charset="0"/>
                <a:cs typeface="Tahoma" panose="020B0604030504040204" pitchFamily="34" charset="0"/>
              </a:rPr>
              <a:t>que no permitiría la libre circulación del aire e impediría la ventilación del humo que llega desde </a:t>
            </a:r>
            <a:r>
              <a:rPr lang="es-ES" sz="2400" dirty="0" err="1">
                <a:solidFill>
                  <a:srgbClr val="000000"/>
                </a:solidFill>
                <a:latin typeface="Comic Sans MS" panose="030F0702030302020204" pitchFamily="66" charset="0"/>
                <a:ea typeface="Tahoma" panose="020B0604030504040204" pitchFamily="34" charset="0"/>
                <a:cs typeface="Tahoma" panose="020B0604030504040204" pitchFamily="34" charset="0"/>
              </a:rPr>
              <a:t>Paipote</a:t>
            </a:r>
            <a:endParaRPr lang="es-ES" sz="2400" b="0" i="0" dirty="0">
              <a:solidFill>
                <a:srgbClr val="000000"/>
              </a:solidFill>
              <a:effectLst/>
              <a:latin typeface="Comic Sans MS" panose="030F0702030302020204" pitchFamily="66"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44447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1936</TotalTime>
  <Words>3579</Words>
  <Application>Microsoft Office PowerPoint</Application>
  <PresentationFormat>Presentación en pantalla (4:3)</PresentationFormat>
  <Paragraphs>460</Paragraphs>
  <Slides>82</Slides>
  <Notes>1</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82</vt:i4>
      </vt:variant>
    </vt:vector>
  </HeadingPairs>
  <TitlesOfParts>
    <vt:vector size="98" baseType="lpstr">
      <vt:lpstr>Arial</vt:lpstr>
      <vt:lpstr>Bookman Old Style</vt:lpstr>
      <vt:lpstr>Calibri</vt:lpstr>
      <vt:lpstr>Century Gothic</vt:lpstr>
      <vt:lpstr>Comic Sans MS</vt:lpstr>
      <vt:lpstr>Courier New</vt:lpstr>
      <vt:lpstr>ff17</vt:lpstr>
      <vt:lpstr>ff3</vt:lpstr>
      <vt:lpstr>Franklin Gothic Book</vt:lpstr>
      <vt:lpstr>Palatino Linotype</vt:lpstr>
      <vt:lpstr>Proxima Nova</vt:lpstr>
      <vt:lpstr>Symbol</vt:lpstr>
      <vt:lpstr>Tahoma</vt:lpstr>
      <vt:lpstr>Verdana</vt:lpstr>
      <vt:lpstr>Wingdings</vt:lpstr>
      <vt:lpstr>Ejecutivo</vt:lpstr>
      <vt:lpstr>Contaminaciones producto de la actividad minera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GENERACIÓN DE AGUAS ÁCIDAS </vt:lpstr>
      <vt:lpstr>¿QUÉ CARACTERÍSTICAS PRESENTAN LAS AGUAS ÁCIDAS? </vt:lpstr>
      <vt:lpstr>CONCEPTOS GENERALES</vt:lpstr>
      <vt:lpstr>FUENTES PRINCIPALES DE GENERACIÓN DE AGUAS ÁCIDAS</vt:lpstr>
      <vt:lpstr>CONCEPTOS GENERALES</vt:lpstr>
      <vt:lpstr>CONCEPTOS GENERALES</vt:lpstr>
      <vt:lpstr>CONCEPTOS GENERALES</vt:lpstr>
      <vt:lpstr>CONCEPTOS GENERALES</vt:lpstr>
      <vt:lpstr>REACCIONES DE OXIDACIÓN-GENERACIÓN DE ACIDO</vt:lpstr>
      <vt:lpstr>REACCIONES DE OXIDACIÓN-GENERACIÓN DE ACIDO</vt:lpstr>
      <vt:lpstr>¿QUE BACTERIAS PUEDEN HACER ESTA REACCIÓN?</vt:lpstr>
      <vt:lpstr>REACCIONES DE OXIDACIÓN-GENERACIÓN DE ACIDO</vt:lpstr>
      <vt:lpstr>REACCIONES DE OXIDACIÓN-GENERACIÓN DE ACIDO</vt:lpstr>
      <vt:lpstr>PRESENCIA DE ARSENOPIRITA</vt:lpstr>
      <vt:lpstr>EFECTO DE LA TEMPERATURA EN LA VELOCIDAD DE OXIDACIÓN BIOLÓGICA Y QUÍMICA DE LA PIRITA</vt:lpstr>
      <vt:lpstr>EFECTO DEL PH EN LA VELOCIDAD DE OXIDACIÓN BIOLÓGICA DE LA PIRITA</vt:lpstr>
      <vt:lpstr>REACCIONES DE NEUTRALIZACIÓN DEL ACIDO</vt:lpstr>
      <vt:lpstr>REACCIÓN DE ALUMINOSILICATOS</vt:lpstr>
      <vt:lpstr>ETAPAS EN EL DESARROLLO DEL AGUA ACIDA DE MINAS</vt:lpstr>
      <vt:lpstr>ETAPAS EN EL DESARROLLO DEL AGUA ACIDA DE MINAS</vt:lpstr>
      <vt:lpstr>ETAPAS EN EL DESARROLLO DEL AGUA ACIDA DE MINAS</vt:lpstr>
      <vt:lpstr>¿QUÉ CARACTERÍSTICAS PRESENTAN LAS AGUAS ÁCIDAS?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marcos</dc:creator>
  <cp:lastModifiedBy>Marcos Dasencich Aguila</cp:lastModifiedBy>
  <cp:revision>67</cp:revision>
  <dcterms:created xsi:type="dcterms:W3CDTF">2013-10-21T13:14:44Z</dcterms:created>
  <dcterms:modified xsi:type="dcterms:W3CDTF">2015-11-19T00:40:52Z</dcterms:modified>
</cp:coreProperties>
</file>